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321" r:id="rId5"/>
    <p:sldId id="256" r:id="rId6"/>
    <p:sldId id="320" r:id="rId7"/>
    <p:sldId id="258" r:id="rId8"/>
    <p:sldId id="299" r:id="rId9"/>
    <p:sldId id="264" r:id="rId10"/>
    <p:sldId id="300" r:id="rId11"/>
    <p:sldId id="272" r:id="rId12"/>
    <p:sldId id="273" r:id="rId13"/>
    <p:sldId id="283" r:id="rId14"/>
    <p:sldId id="312" r:id="rId15"/>
    <p:sldId id="301" r:id="rId16"/>
    <p:sldId id="302" r:id="rId17"/>
    <p:sldId id="287" r:id="rId18"/>
    <p:sldId id="286" r:id="rId19"/>
    <p:sldId id="313" r:id="rId20"/>
    <p:sldId id="314" r:id="rId21"/>
    <p:sldId id="315" r:id="rId22"/>
    <p:sldId id="325" r:id="rId23"/>
    <p:sldId id="310" r:id="rId24"/>
    <p:sldId id="311" r:id="rId25"/>
    <p:sldId id="305" r:id="rId26"/>
    <p:sldId id="326" r:id="rId27"/>
    <p:sldId id="316" r:id="rId28"/>
    <p:sldId id="317" r:id="rId29"/>
    <p:sldId id="327" r:id="rId30"/>
    <p:sldId id="322" r:id="rId31"/>
    <p:sldId id="323" r:id="rId32"/>
    <p:sldId id="295" r:id="rId33"/>
    <p:sldId id="266" r:id="rId34"/>
    <p:sldId id="259" r:id="rId35"/>
    <p:sldId id="31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CCFFCC"/>
    <a:srgbClr val="F9AB3F"/>
    <a:srgbClr val="13204B"/>
    <a:srgbClr val="87A0BD"/>
    <a:srgbClr val="17285D"/>
    <a:srgbClr val="9CB844"/>
    <a:srgbClr val="B0C97C"/>
    <a:srgbClr val="71BED2"/>
    <a:srgbClr val="749C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18" autoAdjust="0"/>
    <p:restoredTop sz="94694" autoAdjust="0"/>
  </p:normalViewPr>
  <p:slideViewPr>
    <p:cSldViewPr snapToGrid="0">
      <p:cViewPr varScale="1">
        <p:scale>
          <a:sx n="105" d="100"/>
          <a:sy n="105" d="100"/>
        </p:scale>
        <p:origin x="436" y="72"/>
      </p:cViewPr>
      <p:guideLst/>
    </p:cSldViewPr>
  </p:slideViewPr>
  <p:notesTextViewPr>
    <p:cViewPr>
      <p:scale>
        <a:sx n="1" d="1"/>
        <a:sy n="1" d="1"/>
      </p:scale>
      <p:origin x="0" y="0"/>
    </p:cViewPr>
  </p:notesTextViewPr>
  <p:notesViewPr>
    <p:cSldViewPr snapToGrid="0">
      <p:cViewPr varScale="1">
        <p:scale>
          <a:sx n="64" d="100"/>
          <a:sy n="64" d="100"/>
        </p:scale>
        <p:origin x="2263"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ma Mercado Serafin" userId="eb52a8c9-daed-4b47-af54-4ea7f382c37d" providerId="ADAL" clId="{39CC5515-AAC8-4CBE-87EA-90E2D5C6AAE6}"/>
    <pc:docChg chg="custSel modSld">
      <pc:chgData name="Norma Mercado Serafin" userId="eb52a8c9-daed-4b47-af54-4ea7f382c37d" providerId="ADAL" clId="{39CC5515-AAC8-4CBE-87EA-90E2D5C6AAE6}" dt="2023-12-06T23:52:21.558" v="104" actId="20577"/>
      <pc:docMkLst>
        <pc:docMk/>
      </pc:docMkLst>
      <pc:sldChg chg="addSp delSp modSp">
        <pc:chgData name="Norma Mercado Serafin" userId="eb52a8c9-daed-4b47-af54-4ea7f382c37d" providerId="ADAL" clId="{39CC5515-AAC8-4CBE-87EA-90E2D5C6AAE6}" dt="2023-12-06T23:50:31.593" v="81" actId="1076"/>
        <pc:sldMkLst>
          <pc:docMk/>
          <pc:sldMk cId="2289770003" sldId="259"/>
        </pc:sldMkLst>
        <pc:picChg chg="add mod">
          <ac:chgData name="Norma Mercado Serafin" userId="eb52a8c9-daed-4b47-af54-4ea7f382c37d" providerId="ADAL" clId="{39CC5515-AAC8-4CBE-87EA-90E2D5C6AAE6}" dt="2023-12-06T23:50:31.593" v="81" actId="1076"/>
          <ac:picMkLst>
            <pc:docMk/>
            <pc:sldMk cId="2289770003" sldId="259"/>
            <ac:picMk id="5" creationId="{150453D7-A758-4545-9731-F02326566FCF}"/>
          </ac:picMkLst>
        </pc:picChg>
        <pc:picChg chg="del">
          <ac:chgData name="Norma Mercado Serafin" userId="eb52a8c9-daed-4b47-af54-4ea7f382c37d" providerId="ADAL" clId="{39CC5515-AAC8-4CBE-87EA-90E2D5C6AAE6}" dt="2023-12-06T23:50:01.439" v="76" actId="478"/>
          <ac:picMkLst>
            <pc:docMk/>
            <pc:sldMk cId="2289770003" sldId="259"/>
            <ac:picMk id="13" creationId="{2DBCB68E-14CA-43ED-BC60-099D15D8D045}"/>
          </ac:picMkLst>
        </pc:picChg>
      </pc:sldChg>
      <pc:sldChg chg="modSp">
        <pc:chgData name="Norma Mercado Serafin" userId="eb52a8c9-daed-4b47-af54-4ea7f382c37d" providerId="ADAL" clId="{39CC5515-AAC8-4CBE-87EA-90E2D5C6AAE6}" dt="2023-12-06T22:19:23.677" v="30" actId="20577"/>
        <pc:sldMkLst>
          <pc:docMk/>
          <pc:sldMk cId="2247586997" sldId="301"/>
        </pc:sldMkLst>
        <pc:spChg chg="mod">
          <ac:chgData name="Norma Mercado Serafin" userId="eb52a8c9-daed-4b47-af54-4ea7f382c37d" providerId="ADAL" clId="{39CC5515-AAC8-4CBE-87EA-90E2D5C6AAE6}" dt="2023-12-06T22:19:23.677" v="30" actId="20577"/>
          <ac:spMkLst>
            <pc:docMk/>
            <pc:sldMk cId="2247586997" sldId="301"/>
            <ac:spMk id="2" creationId="{09917D6D-DECF-4926-94F7-3B0845C7C1F7}"/>
          </ac:spMkLst>
        </pc:spChg>
      </pc:sldChg>
      <pc:sldChg chg="modSp">
        <pc:chgData name="Norma Mercado Serafin" userId="eb52a8c9-daed-4b47-af54-4ea7f382c37d" providerId="ADAL" clId="{39CC5515-AAC8-4CBE-87EA-90E2D5C6AAE6}" dt="2023-12-06T22:18:41.786" v="27" actId="20577"/>
        <pc:sldMkLst>
          <pc:docMk/>
          <pc:sldMk cId="2637202082" sldId="302"/>
        </pc:sldMkLst>
        <pc:spChg chg="mod">
          <ac:chgData name="Norma Mercado Serafin" userId="eb52a8c9-daed-4b47-af54-4ea7f382c37d" providerId="ADAL" clId="{39CC5515-AAC8-4CBE-87EA-90E2D5C6AAE6}" dt="2023-12-06T22:18:41.786" v="27" actId="20577"/>
          <ac:spMkLst>
            <pc:docMk/>
            <pc:sldMk cId="2637202082" sldId="302"/>
            <ac:spMk id="3" creationId="{A6B83A4C-6237-469D-9294-CAA5613A23B7}"/>
          </ac:spMkLst>
        </pc:spChg>
      </pc:sldChg>
      <pc:sldChg chg="addSp delSp modSp">
        <pc:chgData name="Norma Mercado Serafin" userId="eb52a8c9-daed-4b47-af54-4ea7f382c37d" providerId="ADAL" clId="{39CC5515-AAC8-4CBE-87EA-90E2D5C6AAE6}" dt="2023-12-06T22:52:16.011" v="67" actId="14100"/>
        <pc:sldMkLst>
          <pc:docMk/>
          <pc:sldMk cId="185437142" sldId="305"/>
        </pc:sldMkLst>
        <pc:picChg chg="mod">
          <ac:chgData name="Norma Mercado Serafin" userId="eb52a8c9-daed-4b47-af54-4ea7f382c37d" providerId="ADAL" clId="{39CC5515-AAC8-4CBE-87EA-90E2D5C6AAE6}" dt="2023-12-06T22:52:16.011" v="67" actId="14100"/>
          <ac:picMkLst>
            <pc:docMk/>
            <pc:sldMk cId="185437142" sldId="305"/>
            <ac:picMk id="3" creationId="{4185C03B-3A4D-4447-9C13-1DB344F8F9D3}"/>
          </ac:picMkLst>
        </pc:picChg>
        <pc:picChg chg="add mod">
          <ac:chgData name="Norma Mercado Serafin" userId="eb52a8c9-daed-4b47-af54-4ea7f382c37d" providerId="ADAL" clId="{39CC5515-AAC8-4CBE-87EA-90E2D5C6AAE6}" dt="2023-12-06T22:52:10.237" v="65" actId="1076"/>
          <ac:picMkLst>
            <pc:docMk/>
            <pc:sldMk cId="185437142" sldId="305"/>
            <ac:picMk id="5" creationId="{B5E45B5C-8CCB-400A-8ED3-82EC18DFA081}"/>
          </ac:picMkLst>
        </pc:picChg>
        <pc:picChg chg="del">
          <ac:chgData name="Norma Mercado Serafin" userId="eb52a8c9-daed-4b47-af54-4ea7f382c37d" providerId="ADAL" clId="{39CC5515-AAC8-4CBE-87EA-90E2D5C6AAE6}" dt="2023-12-06T22:51:54.158" v="59" actId="478"/>
          <ac:picMkLst>
            <pc:docMk/>
            <pc:sldMk cId="185437142" sldId="305"/>
            <ac:picMk id="8" creationId="{37D54DF1-29C3-41C5-87FB-FE38C6E9B050}"/>
          </ac:picMkLst>
        </pc:picChg>
      </pc:sldChg>
      <pc:sldChg chg="addSp delSp modSp">
        <pc:chgData name="Norma Mercado Serafin" userId="eb52a8c9-daed-4b47-af54-4ea7f382c37d" providerId="ADAL" clId="{39CC5515-AAC8-4CBE-87EA-90E2D5C6AAE6}" dt="2023-12-06T22:50:29.627" v="55" actId="1076"/>
        <pc:sldMkLst>
          <pc:docMk/>
          <pc:sldMk cId="1611682613" sldId="310"/>
        </pc:sldMkLst>
        <pc:picChg chg="del">
          <ac:chgData name="Norma Mercado Serafin" userId="eb52a8c9-daed-4b47-af54-4ea7f382c37d" providerId="ADAL" clId="{39CC5515-AAC8-4CBE-87EA-90E2D5C6AAE6}" dt="2023-12-06T22:46:41.523" v="47" actId="478"/>
          <ac:picMkLst>
            <pc:docMk/>
            <pc:sldMk cId="1611682613" sldId="310"/>
            <ac:picMk id="3" creationId="{F3EDE05A-D24A-4481-B42E-911A41FAE1F7}"/>
          </ac:picMkLst>
        </pc:picChg>
        <pc:picChg chg="add mod">
          <ac:chgData name="Norma Mercado Serafin" userId="eb52a8c9-daed-4b47-af54-4ea7f382c37d" providerId="ADAL" clId="{39CC5515-AAC8-4CBE-87EA-90E2D5C6AAE6}" dt="2023-12-06T22:50:29.627" v="55" actId="1076"/>
          <ac:picMkLst>
            <pc:docMk/>
            <pc:sldMk cId="1611682613" sldId="310"/>
            <ac:picMk id="9" creationId="{DD15A4F1-9AE8-4B39-AEAC-1839BBD1D2F3}"/>
          </ac:picMkLst>
        </pc:picChg>
      </pc:sldChg>
      <pc:sldChg chg="addSp delSp modSp">
        <pc:chgData name="Norma Mercado Serafin" userId="eb52a8c9-daed-4b47-af54-4ea7f382c37d" providerId="ADAL" clId="{39CC5515-AAC8-4CBE-87EA-90E2D5C6AAE6}" dt="2023-12-06T22:51:44.828" v="58" actId="1076"/>
        <pc:sldMkLst>
          <pc:docMk/>
          <pc:sldMk cId="853444834" sldId="311"/>
        </pc:sldMkLst>
        <pc:picChg chg="add mod">
          <ac:chgData name="Norma Mercado Serafin" userId="eb52a8c9-daed-4b47-af54-4ea7f382c37d" providerId="ADAL" clId="{39CC5515-AAC8-4CBE-87EA-90E2D5C6AAE6}" dt="2023-12-06T22:51:44.828" v="58" actId="1076"/>
          <ac:picMkLst>
            <pc:docMk/>
            <pc:sldMk cId="853444834" sldId="311"/>
            <ac:picMk id="5" creationId="{7EED6EEF-0236-4A35-B161-04691F6CDD1B}"/>
          </ac:picMkLst>
        </pc:picChg>
        <pc:picChg chg="del">
          <ac:chgData name="Norma Mercado Serafin" userId="eb52a8c9-daed-4b47-af54-4ea7f382c37d" providerId="ADAL" clId="{39CC5515-AAC8-4CBE-87EA-90E2D5C6AAE6}" dt="2023-12-06T22:51:33.749" v="56" actId="478"/>
          <ac:picMkLst>
            <pc:docMk/>
            <pc:sldMk cId="853444834" sldId="311"/>
            <ac:picMk id="8" creationId="{75EAFFCB-15E7-42B6-AB3E-145AAB43E237}"/>
          </ac:picMkLst>
        </pc:picChg>
      </pc:sldChg>
      <pc:sldChg chg="modSp">
        <pc:chgData name="Norma Mercado Serafin" userId="eb52a8c9-daed-4b47-af54-4ea7f382c37d" providerId="ADAL" clId="{39CC5515-AAC8-4CBE-87EA-90E2D5C6AAE6}" dt="2023-12-06T22:20:09.138" v="42" actId="20577"/>
        <pc:sldMkLst>
          <pc:docMk/>
          <pc:sldMk cId="850128465" sldId="315"/>
        </pc:sldMkLst>
        <pc:spChg chg="mod">
          <ac:chgData name="Norma Mercado Serafin" userId="eb52a8c9-daed-4b47-af54-4ea7f382c37d" providerId="ADAL" clId="{39CC5515-AAC8-4CBE-87EA-90E2D5C6AAE6}" dt="2023-12-06T22:20:09.138" v="42" actId="20577"/>
          <ac:spMkLst>
            <pc:docMk/>
            <pc:sldMk cId="850128465" sldId="315"/>
            <ac:spMk id="9" creationId="{D3AC5AEC-50E5-4C03-8094-659D62496ED7}"/>
          </ac:spMkLst>
        </pc:spChg>
      </pc:sldChg>
      <pc:sldChg chg="addSp delSp modSp">
        <pc:chgData name="Norma Mercado Serafin" userId="eb52a8c9-daed-4b47-af54-4ea7f382c37d" providerId="ADAL" clId="{39CC5515-AAC8-4CBE-87EA-90E2D5C6AAE6}" dt="2023-12-06T23:36:14.022" v="75" actId="1076"/>
        <pc:sldMkLst>
          <pc:docMk/>
          <pc:sldMk cId="73761487" sldId="316"/>
        </pc:sldMkLst>
        <pc:spChg chg="add del mod">
          <ac:chgData name="Norma Mercado Serafin" userId="eb52a8c9-daed-4b47-af54-4ea7f382c37d" providerId="ADAL" clId="{39CC5515-AAC8-4CBE-87EA-90E2D5C6AAE6}" dt="2023-12-06T23:36:11.915" v="74" actId="931"/>
          <ac:spMkLst>
            <pc:docMk/>
            <pc:sldMk cId="73761487" sldId="316"/>
            <ac:spMk id="7" creationId="{6AB0EFE5-3614-4C7A-91C6-AC04D20F605C}"/>
          </ac:spMkLst>
        </pc:spChg>
        <pc:picChg chg="del">
          <ac:chgData name="Norma Mercado Serafin" userId="eb52a8c9-daed-4b47-af54-4ea7f382c37d" providerId="ADAL" clId="{39CC5515-AAC8-4CBE-87EA-90E2D5C6AAE6}" dt="2023-12-06T23:36:07.474" v="73" actId="478"/>
          <ac:picMkLst>
            <pc:docMk/>
            <pc:sldMk cId="73761487" sldId="316"/>
            <ac:picMk id="4" creationId="{096C35B8-C2B0-4575-BC27-2DF10ADB53A4}"/>
          </ac:picMkLst>
        </pc:picChg>
        <pc:picChg chg="add mod">
          <ac:chgData name="Norma Mercado Serafin" userId="eb52a8c9-daed-4b47-af54-4ea7f382c37d" providerId="ADAL" clId="{39CC5515-AAC8-4CBE-87EA-90E2D5C6AAE6}" dt="2023-12-06T23:36:14.022" v="75" actId="1076"/>
          <ac:picMkLst>
            <pc:docMk/>
            <pc:sldMk cId="73761487" sldId="316"/>
            <ac:picMk id="9" creationId="{E98F14BF-2422-4E19-9E80-E14BD31F67C6}"/>
          </ac:picMkLst>
        </pc:picChg>
      </pc:sldChg>
      <pc:sldChg chg="modSp">
        <pc:chgData name="Norma Mercado Serafin" userId="eb52a8c9-daed-4b47-af54-4ea7f382c37d" providerId="ADAL" clId="{39CC5515-AAC8-4CBE-87EA-90E2D5C6AAE6}" dt="2023-12-06T23:51:18.571" v="88" actId="1076"/>
        <pc:sldMkLst>
          <pc:docMk/>
          <pc:sldMk cId="2752719853" sldId="319"/>
        </pc:sldMkLst>
        <pc:spChg chg="mod">
          <ac:chgData name="Norma Mercado Serafin" userId="eb52a8c9-daed-4b47-af54-4ea7f382c37d" providerId="ADAL" clId="{39CC5515-AAC8-4CBE-87EA-90E2D5C6AAE6}" dt="2023-12-06T23:51:14.857" v="87" actId="27636"/>
          <ac:spMkLst>
            <pc:docMk/>
            <pc:sldMk cId="2752719853" sldId="319"/>
            <ac:spMk id="6" creationId="{A840AC0D-1C9C-443E-9954-7A767EC942F2}"/>
          </ac:spMkLst>
        </pc:spChg>
        <pc:picChg chg="mod">
          <ac:chgData name="Norma Mercado Serafin" userId="eb52a8c9-daed-4b47-af54-4ea7f382c37d" providerId="ADAL" clId="{39CC5515-AAC8-4CBE-87EA-90E2D5C6AAE6}" dt="2023-12-06T23:51:18.571" v="88" actId="1076"/>
          <ac:picMkLst>
            <pc:docMk/>
            <pc:sldMk cId="2752719853" sldId="319"/>
            <ac:picMk id="3" creationId="{AD32B284-A353-4B52-BB61-90FDB082F666}"/>
          </ac:picMkLst>
        </pc:picChg>
      </pc:sldChg>
      <pc:sldChg chg="addSp delSp modSp">
        <pc:chgData name="Norma Mercado Serafin" userId="eb52a8c9-daed-4b47-af54-4ea7f382c37d" providerId="ADAL" clId="{39CC5515-AAC8-4CBE-87EA-90E2D5C6AAE6}" dt="2023-12-06T22:46:33.458" v="46" actId="1076"/>
        <pc:sldMkLst>
          <pc:docMk/>
          <pc:sldMk cId="213801337" sldId="325"/>
        </pc:sldMkLst>
        <pc:spChg chg="add del mod">
          <ac:chgData name="Norma Mercado Serafin" userId="eb52a8c9-daed-4b47-af54-4ea7f382c37d" providerId="ADAL" clId="{39CC5515-AAC8-4CBE-87EA-90E2D5C6AAE6}" dt="2023-12-06T22:46:31.051" v="45" actId="931"/>
          <ac:spMkLst>
            <pc:docMk/>
            <pc:sldMk cId="213801337" sldId="325"/>
            <ac:spMk id="7" creationId="{483EB994-291A-468D-8F8E-32100CD78C5D}"/>
          </ac:spMkLst>
        </pc:spChg>
        <pc:picChg chg="del mod">
          <ac:chgData name="Norma Mercado Serafin" userId="eb52a8c9-daed-4b47-af54-4ea7f382c37d" providerId="ADAL" clId="{39CC5515-AAC8-4CBE-87EA-90E2D5C6AAE6}" dt="2023-12-06T22:46:27.413" v="44" actId="478"/>
          <ac:picMkLst>
            <pc:docMk/>
            <pc:sldMk cId="213801337" sldId="325"/>
            <ac:picMk id="6" creationId="{31C83B10-9EFF-415E-97B7-192944276E90}"/>
          </ac:picMkLst>
        </pc:picChg>
        <pc:picChg chg="add mod">
          <ac:chgData name="Norma Mercado Serafin" userId="eb52a8c9-daed-4b47-af54-4ea7f382c37d" providerId="ADAL" clId="{39CC5515-AAC8-4CBE-87EA-90E2D5C6AAE6}" dt="2023-12-06T22:46:33.458" v="46" actId="1076"/>
          <ac:picMkLst>
            <pc:docMk/>
            <pc:sldMk cId="213801337" sldId="325"/>
            <ac:picMk id="9" creationId="{3563AD0A-2D33-45DC-854E-CD9DE353B626}"/>
          </ac:picMkLst>
        </pc:picChg>
      </pc:sldChg>
      <pc:sldChg chg="addSp delSp modSp">
        <pc:chgData name="Norma Mercado Serafin" userId="eb52a8c9-daed-4b47-af54-4ea7f382c37d" providerId="ADAL" clId="{39CC5515-AAC8-4CBE-87EA-90E2D5C6AAE6}" dt="2023-12-06T22:53:12.137" v="72" actId="1076"/>
        <pc:sldMkLst>
          <pc:docMk/>
          <pc:sldMk cId="2416335334" sldId="326"/>
        </pc:sldMkLst>
        <pc:picChg chg="add mod">
          <ac:chgData name="Norma Mercado Serafin" userId="eb52a8c9-daed-4b47-af54-4ea7f382c37d" providerId="ADAL" clId="{39CC5515-AAC8-4CBE-87EA-90E2D5C6AAE6}" dt="2023-12-06T22:53:12.137" v="72" actId="1076"/>
          <ac:picMkLst>
            <pc:docMk/>
            <pc:sldMk cId="2416335334" sldId="326"/>
            <ac:picMk id="4" creationId="{F52BE08A-C41B-4FD1-863B-4552B434697F}"/>
          </ac:picMkLst>
        </pc:picChg>
        <pc:picChg chg="del">
          <ac:chgData name="Norma Mercado Serafin" userId="eb52a8c9-daed-4b47-af54-4ea7f382c37d" providerId="ADAL" clId="{39CC5515-AAC8-4CBE-87EA-90E2D5C6AAE6}" dt="2023-12-06T22:53:03.343" v="68" actId="478"/>
          <ac:picMkLst>
            <pc:docMk/>
            <pc:sldMk cId="2416335334" sldId="326"/>
            <ac:picMk id="8" creationId="{37D54DF1-29C3-41C5-87FB-FE38C6E9B050}"/>
          </ac:picMkLst>
        </pc:picChg>
      </pc:sldChg>
      <pc:sldChg chg="modSp">
        <pc:chgData name="Norma Mercado Serafin" userId="eb52a8c9-daed-4b47-af54-4ea7f382c37d" providerId="ADAL" clId="{39CC5515-AAC8-4CBE-87EA-90E2D5C6AAE6}" dt="2023-12-06T23:52:21.558" v="104" actId="20577"/>
        <pc:sldMkLst>
          <pc:docMk/>
          <pc:sldMk cId="1199333129" sldId="327"/>
        </pc:sldMkLst>
        <pc:graphicFrameChg chg="modGraphic">
          <ac:chgData name="Norma Mercado Serafin" userId="eb52a8c9-daed-4b47-af54-4ea7f382c37d" providerId="ADAL" clId="{39CC5515-AAC8-4CBE-87EA-90E2D5C6AAE6}" dt="2023-12-06T23:52:21.558" v="104" actId="20577"/>
          <ac:graphicFrameMkLst>
            <pc:docMk/>
            <pc:sldMk cId="1199333129" sldId="327"/>
            <ac:graphicFrameMk id="4" creationId="{90F0D675-5FC9-4266-859A-35B00724BCA4}"/>
          </ac:graphicFrameMkLst>
        </pc:graphicFrameChg>
      </pc:sldChg>
    </pc:docChg>
  </pc:docChgLst>
  <pc:docChgLst>
    <pc:chgData name="Tiffany Ashworth" userId="6ee35e5c-f2f9-4668-b0c4-20b8c5104307" providerId="ADAL" clId="{3093E898-F4AF-43DB-B57F-0D70EBF1CDFC}"/>
    <pc:docChg chg="modSld">
      <pc:chgData name="Tiffany Ashworth" userId="6ee35e5c-f2f9-4668-b0c4-20b8c5104307" providerId="ADAL" clId="{3093E898-F4AF-43DB-B57F-0D70EBF1CDFC}" dt="2023-12-08T04:54:31.442" v="4" actId="14100"/>
      <pc:docMkLst>
        <pc:docMk/>
      </pc:docMkLst>
      <pc:sldChg chg="modSp">
        <pc:chgData name="Tiffany Ashworth" userId="6ee35e5c-f2f9-4668-b0c4-20b8c5104307" providerId="ADAL" clId="{3093E898-F4AF-43DB-B57F-0D70EBF1CDFC}" dt="2023-12-08T02:39:53.121" v="0"/>
        <pc:sldMkLst>
          <pc:docMk/>
          <pc:sldMk cId="3561292457" sldId="264"/>
        </pc:sldMkLst>
        <pc:spChg chg="mod">
          <ac:chgData name="Tiffany Ashworth" userId="6ee35e5c-f2f9-4668-b0c4-20b8c5104307" providerId="ADAL" clId="{3093E898-F4AF-43DB-B57F-0D70EBF1CDFC}" dt="2023-12-08T02:39:53.121" v="0"/>
          <ac:spMkLst>
            <pc:docMk/>
            <pc:sldMk cId="3561292457" sldId="264"/>
            <ac:spMk id="3" creationId="{FDFCA274-B337-89F6-79E8-4986C350F022}"/>
          </ac:spMkLst>
        </pc:spChg>
      </pc:sldChg>
      <pc:sldChg chg="modSp">
        <pc:chgData name="Tiffany Ashworth" userId="6ee35e5c-f2f9-4668-b0c4-20b8c5104307" providerId="ADAL" clId="{3093E898-F4AF-43DB-B57F-0D70EBF1CDFC}" dt="2023-12-08T04:54:31.442" v="4" actId="14100"/>
        <pc:sldMkLst>
          <pc:docMk/>
          <pc:sldMk cId="6211089" sldId="266"/>
        </pc:sldMkLst>
        <pc:spChg chg="mod">
          <ac:chgData name="Tiffany Ashworth" userId="6ee35e5c-f2f9-4668-b0c4-20b8c5104307" providerId="ADAL" clId="{3093E898-F4AF-43DB-B57F-0D70EBF1CDFC}" dt="2023-12-08T04:54:31.442" v="4" actId="14100"/>
          <ac:spMkLst>
            <pc:docMk/>
            <pc:sldMk cId="6211089" sldId="266"/>
            <ac:spMk id="2" creationId="{1D7EF0D7-E2B5-8D48-E445-FD84DA22CC30}"/>
          </ac:spMkLst>
        </pc:spChg>
        <pc:spChg chg="mod">
          <ac:chgData name="Tiffany Ashworth" userId="6ee35e5c-f2f9-4668-b0c4-20b8c5104307" providerId="ADAL" clId="{3093E898-F4AF-43DB-B57F-0D70EBF1CDFC}" dt="2023-12-08T04:54:15.454" v="1" actId="1076"/>
          <ac:spMkLst>
            <pc:docMk/>
            <pc:sldMk cId="6211089" sldId="266"/>
            <ac:spMk id="3" creationId="{FDFCA274-B337-89F6-79E8-4986C350F02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1FF317-A542-6E4B-ADF2-D1DE929B0A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9F200EC-A5C5-44AD-D3E8-8BEF0AC349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FE7157-737E-4F2D-AFF2-9D6A3EBF8E27}" type="datetimeFigureOut">
              <a:rPr lang="en-US" smtClean="0"/>
              <a:t>12/7/2023</a:t>
            </a:fld>
            <a:endParaRPr lang="en-US" dirty="0"/>
          </a:p>
        </p:txBody>
      </p:sp>
      <p:sp>
        <p:nvSpPr>
          <p:cNvPr id="4" name="Footer Placeholder 3">
            <a:extLst>
              <a:ext uri="{FF2B5EF4-FFF2-40B4-BE49-F238E27FC236}">
                <a16:creationId xmlns:a16="http://schemas.microsoft.com/office/drawing/2014/main" id="{EE7BE5FD-6CF6-2300-59C1-939C83A5E4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14E6F9A-D801-853A-343B-4AE8232B38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CBC265-6BB6-4111-9B1A-D32AA44F5953}" type="slidenum">
              <a:rPr lang="en-US" smtClean="0"/>
              <a:t>‹#›</a:t>
            </a:fld>
            <a:endParaRPr lang="en-US" dirty="0"/>
          </a:p>
        </p:txBody>
      </p:sp>
    </p:spTree>
    <p:extLst>
      <p:ext uri="{BB962C8B-B14F-4D97-AF65-F5344CB8AC3E}">
        <p14:creationId xmlns:p14="http://schemas.microsoft.com/office/powerpoint/2010/main" val="31442363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C6625-9FF7-4CDE-8B2E-1CAB73903DAE}" type="datetimeFigureOut">
              <a:rPr lang="en-US" smtClean="0"/>
              <a:t>12/7/2023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FAE7DA-9E23-422F-9819-008FBA2CB349}" type="slidenum">
              <a:rPr lang="en-US" smtClean="0"/>
              <a:t>‹#›</a:t>
            </a:fld>
            <a:endParaRPr lang="en-US" dirty="0"/>
          </a:p>
        </p:txBody>
      </p:sp>
    </p:spTree>
    <p:extLst>
      <p:ext uri="{BB962C8B-B14F-4D97-AF65-F5344CB8AC3E}">
        <p14:creationId xmlns:p14="http://schemas.microsoft.com/office/powerpoint/2010/main" val="423475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FAE7DA-9E23-422F-9819-008FBA2CB349}" type="slidenum">
              <a:rPr lang="en-US" smtClean="0"/>
              <a:t>5</a:t>
            </a:fld>
            <a:endParaRPr lang="en-US" dirty="0"/>
          </a:p>
        </p:txBody>
      </p:sp>
    </p:spTree>
    <p:extLst>
      <p:ext uri="{BB962C8B-B14F-4D97-AF65-F5344CB8AC3E}">
        <p14:creationId xmlns:p14="http://schemas.microsoft.com/office/powerpoint/2010/main" val="2599064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Courageous conversations around data, existing programs…hard decisions that will influence or have an impact on existing programs…whether activities or funding adjust. (upcoming conversation)</a:t>
            </a:r>
          </a:p>
          <a:p>
            <a:endParaRPr lang="en-US" dirty="0"/>
          </a:p>
        </p:txBody>
      </p:sp>
      <p:sp>
        <p:nvSpPr>
          <p:cNvPr id="4" name="Slide Number Placeholder 3"/>
          <p:cNvSpPr>
            <a:spLocks noGrp="1"/>
          </p:cNvSpPr>
          <p:nvPr>
            <p:ph type="sldNum" sz="quarter" idx="5"/>
          </p:nvPr>
        </p:nvSpPr>
        <p:spPr/>
        <p:txBody>
          <a:bodyPr/>
          <a:lstStyle/>
          <a:p>
            <a:fld id="{61FAE7DA-9E23-422F-9819-008FBA2CB349}" type="slidenum">
              <a:rPr lang="en-US" smtClean="0"/>
              <a:t>19</a:t>
            </a:fld>
            <a:endParaRPr lang="en-US" dirty="0"/>
          </a:p>
        </p:txBody>
      </p:sp>
    </p:spTree>
    <p:extLst>
      <p:ext uri="{BB962C8B-B14F-4D97-AF65-F5344CB8AC3E}">
        <p14:creationId xmlns:p14="http://schemas.microsoft.com/office/powerpoint/2010/main" val="1196349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FAE7DA-9E23-422F-9819-008FBA2CB349}" type="slidenum">
              <a:rPr lang="en-US" smtClean="0"/>
              <a:t>20</a:t>
            </a:fld>
            <a:endParaRPr lang="en-US" dirty="0"/>
          </a:p>
        </p:txBody>
      </p:sp>
    </p:spTree>
    <p:extLst>
      <p:ext uri="{BB962C8B-B14F-4D97-AF65-F5344CB8AC3E}">
        <p14:creationId xmlns:p14="http://schemas.microsoft.com/office/powerpoint/2010/main" val="1767083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FAE7DA-9E23-422F-9819-008FBA2CB349}" type="slidenum">
              <a:rPr lang="en-US" smtClean="0"/>
              <a:t>22</a:t>
            </a:fld>
            <a:endParaRPr lang="en-US" dirty="0"/>
          </a:p>
        </p:txBody>
      </p:sp>
    </p:spTree>
    <p:extLst>
      <p:ext uri="{BB962C8B-B14F-4D97-AF65-F5344CB8AC3E}">
        <p14:creationId xmlns:p14="http://schemas.microsoft.com/office/powerpoint/2010/main" val="124291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 people to share…demonstrate that they are not all the same</a:t>
            </a:r>
            <a:endParaRPr lang="en-US" dirty="0"/>
          </a:p>
        </p:txBody>
      </p:sp>
      <p:sp>
        <p:nvSpPr>
          <p:cNvPr id="4" name="Slide Number Placeholder 3"/>
          <p:cNvSpPr>
            <a:spLocks noGrp="1"/>
          </p:cNvSpPr>
          <p:nvPr>
            <p:ph type="sldNum" sz="quarter" idx="5"/>
          </p:nvPr>
        </p:nvSpPr>
        <p:spPr/>
        <p:txBody>
          <a:bodyPr/>
          <a:lstStyle/>
          <a:p>
            <a:fld id="{61FAE7DA-9E23-422F-9819-008FBA2CB349}" type="slidenum">
              <a:rPr lang="en-US" smtClean="0"/>
              <a:t>25</a:t>
            </a:fld>
            <a:endParaRPr lang="en-US" dirty="0"/>
          </a:p>
        </p:txBody>
      </p:sp>
    </p:spTree>
    <p:extLst>
      <p:ext uri="{BB962C8B-B14F-4D97-AF65-F5344CB8AC3E}">
        <p14:creationId xmlns:p14="http://schemas.microsoft.com/office/powerpoint/2010/main" val="1493945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 people to share…demonstrate that they are not all the same</a:t>
            </a:r>
            <a:endParaRPr lang="en-US" dirty="0"/>
          </a:p>
        </p:txBody>
      </p:sp>
      <p:sp>
        <p:nvSpPr>
          <p:cNvPr id="4" name="Slide Number Placeholder 3"/>
          <p:cNvSpPr>
            <a:spLocks noGrp="1"/>
          </p:cNvSpPr>
          <p:nvPr>
            <p:ph type="sldNum" sz="quarter" idx="5"/>
          </p:nvPr>
        </p:nvSpPr>
        <p:spPr/>
        <p:txBody>
          <a:bodyPr/>
          <a:lstStyle/>
          <a:p>
            <a:fld id="{61FAE7DA-9E23-422F-9819-008FBA2CB349}" type="slidenum">
              <a:rPr lang="en-US" smtClean="0"/>
              <a:t>26</a:t>
            </a:fld>
            <a:endParaRPr lang="en-US" dirty="0"/>
          </a:p>
        </p:txBody>
      </p:sp>
    </p:spTree>
    <p:extLst>
      <p:ext uri="{BB962C8B-B14F-4D97-AF65-F5344CB8AC3E}">
        <p14:creationId xmlns:p14="http://schemas.microsoft.com/office/powerpoint/2010/main" val="719536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800" dirty="0">
                <a:solidFill>
                  <a:srgbClr val="00B050"/>
                </a:solidFill>
                <a:effectLst>
                  <a:outerShdw blurRad="38100" dist="38100" dir="2700000" algn="tl">
                    <a:srgbClr val="000000">
                      <a:alpha val="43137"/>
                    </a:srgbClr>
                  </a:outerShdw>
                </a:effectLst>
              </a:rPr>
              <a:t>***Take A Ways***</a:t>
            </a:r>
          </a:p>
          <a:p>
            <a:endParaRPr lang="en-US" dirty="0">
              <a:solidFill>
                <a:srgbClr val="00B050"/>
              </a:solidFill>
            </a:endParaRPr>
          </a:p>
          <a:p>
            <a:pPr marL="285750" indent="-285750">
              <a:buFont typeface="Arial" panose="020B0604020202020204" pitchFamily="34" charset="0"/>
              <a:buChar char="•"/>
            </a:pPr>
            <a:r>
              <a:rPr lang="en-US" dirty="0">
                <a:solidFill>
                  <a:srgbClr val="00B050"/>
                </a:solidFill>
              </a:rPr>
              <a:t>Everything is important!</a:t>
            </a:r>
          </a:p>
          <a:p>
            <a:pPr marL="285750" indent="-285750">
              <a:buFont typeface="Arial" panose="020B0604020202020204" pitchFamily="34" charset="0"/>
              <a:buChar char="•"/>
            </a:pPr>
            <a:r>
              <a:rPr lang="en-US" dirty="0">
                <a:solidFill>
                  <a:srgbClr val="00B050"/>
                </a:solidFill>
              </a:rPr>
              <a:t>District priorities may not be aligned EXACTLY with educational partner vision</a:t>
            </a:r>
          </a:p>
          <a:p>
            <a:pPr marL="285750" indent="-285750">
              <a:buFont typeface="Arial" panose="020B0604020202020204" pitchFamily="34" charset="0"/>
              <a:buChar char="•"/>
            </a:pPr>
            <a:r>
              <a:rPr lang="en-US" dirty="0">
                <a:solidFill>
                  <a:srgbClr val="00B050"/>
                </a:solidFill>
              </a:rPr>
              <a:t>District does have work to do</a:t>
            </a:r>
          </a:p>
          <a:p>
            <a:pPr marL="285750" indent="-285750">
              <a:buFont typeface="Arial" panose="020B0604020202020204" pitchFamily="34" charset="0"/>
              <a:buChar char="•"/>
            </a:pPr>
            <a:r>
              <a:rPr lang="en-US" dirty="0">
                <a:solidFill>
                  <a:srgbClr val="00B050"/>
                </a:solidFill>
              </a:rPr>
              <a:t>District will continue to look at data</a:t>
            </a:r>
          </a:p>
          <a:p>
            <a:pPr marL="285750" indent="-285750">
              <a:buFont typeface="Arial" panose="020B0604020202020204" pitchFamily="34" charset="0"/>
              <a:buChar char="•"/>
            </a:pPr>
            <a:r>
              <a:rPr lang="en-US" dirty="0">
                <a:solidFill>
                  <a:srgbClr val="00B050"/>
                </a:solidFill>
              </a:rPr>
              <a:t>District will prioritize what is best for ALL kids</a:t>
            </a:r>
          </a:p>
          <a:p>
            <a:pPr marL="285750"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61FAE7DA-9E23-422F-9819-008FBA2CB349}" type="slidenum">
              <a:rPr lang="en-US" smtClean="0"/>
              <a:t>28</a:t>
            </a:fld>
            <a:endParaRPr lang="en-US" dirty="0"/>
          </a:p>
        </p:txBody>
      </p:sp>
    </p:spTree>
    <p:extLst>
      <p:ext uri="{BB962C8B-B14F-4D97-AF65-F5344CB8AC3E}">
        <p14:creationId xmlns:p14="http://schemas.microsoft.com/office/powerpoint/2010/main" val="846481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FAE7DA-9E23-422F-9819-008FBA2CB349}" type="slidenum">
              <a:rPr lang="en-US" smtClean="0"/>
              <a:t>31</a:t>
            </a:fld>
            <a:endParaRPr lang="en-US" dirty="0"/>
          </a:p>
        </p:txBody>
      </p:sp>
    </p:spTree>
    <p:extLst>
      <p:ext uri="{BB962C8B-B14F-4D97-AF65-F5344CB8AC3E}">
        <p14:creationId xmlns:p14="http://schemas.microsoft.com/office/powerpoint/2010/main" val="32529555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6BEEE-681D-4C14-A935-8C51BBE2F45E}"/>
              </a:ext>
            </a:extLst>
          </p:cNvPr>
          <p:cNvSpPr>
            <a:spLocks noGrp="1"/>
          </p:cNvSpPr>
          <p:nvPr>
            <p:ph type="ctrTitle" hasCustomPrompt="1"/>
          </p:nvPr>
        </p:nvSpPr>
        <p:spPr>
          <a:xfrm>
            <a:off x="571755" y="3315221"/>
            <a:ext cx="8927088" cy="659341"/>
          </a:xfrm>
        </p:spPr>
        <p:txBody>
          <a:bodyPr anchor="b">
            <a:noAutofit/>
          </a:bodyPr>
          <a:lstStyle>
            <a:lvl1pPr algn="l">
              <a:defRPr sz="4400" b="1" cap="all" baseline="0">
                <a:solidFill>
                  <a:srgbClr val="17285D"/>
                </a:solidFill>
                <a:latin typeface="Calibri" panose="020F0502020204030204" pitchFamily="34" charset="0"/>
                <a:cs typeface="Calibri" panose="020F0502020204030204" pitchFamily="34" charset="0"/>
              </a:defRPr>
            </a:lvl1pPr>
          </a:lstStyle>
          <a:p>
            <a:r>
              <a:rPr lang="en-US" dirty="0"/>
              <a:t>PRESENTATION MAIN TITLE HERE</a:t>
            </a:r>
          </a:p>
        </p:txBody>
      </p:sp>
      <p:sp>
        <p:nvSpPr>
          <p:cNvPr id="3" name="Subtitle 2">
            <a:extLst>
              <a:ext uri="{FF2B5EF4-FFF2-40B4-BE49-F238E27FC236}">
                <a16:creationId xmlns:a16="http://schemas.microsoft.com/office/drawing/2014/main" id="{4BDD80D7-166A-4BDF-A9D7-D3A6B0BDF7CF}"/>
              </a:ext>
            </a:extLst>
          </p:cNvPr>
          <p:cNvSpPr>
            <a:spLocks noGrp="1"/>
          </p:cNvSpPr>
          <p:nvPr>
            <p:ph type="subTitle" idx="1" hasCustomPrompt="1"/>
          </p:nvPr>
        </p:nvSpPr>
        <p:spPr>
          <a:xfrm>
            <a:off x="580852" y="4022234"/>
            <a:ext cx="8917990" cy="497594"/>
          </a:xfrm>
        </p:spPr>
        <p:txBody>
          <a:bodyPr/>
          <a:lstStyle>
            <a:lvl1pPr marL="0" indent="0" algn="l">
              <a:buNone/>
              <a:defRPr sz="2400">
                <a:solidFill>
                  <a:srgbClr val="17285D"/>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Title Information Here</a:t>
            </a:r>
          </a:p>
        </p:txBody>
      </p:sp>
      <p:sp>
        <p:nvSpPr>
          <p:cNvPr id="16" name="Text Placeholder 15">
            <a:extLst>
              <a:ext uri="{FF2B5EF4-FFF2-40B4-BE49-F238E27FC236}">
                <a16:creationId xmlns:a16="http://schemas.microsoft.com/office/drawing/2014/main" id="{D131502E-FB20-479F-92EB-FF32FF99BCD2}"/>
              </a:ext>
            </a:extLst>
          </p:cNvPr>
          <p:cNvSpPr>
            <a:spLocks noGrp="1"/>
          </p:cNvSpPr>
          <p:nvPr>
            <p:ph type="body" sz="quarter" idx="11" hasCustomPrompt="1"/>
          </p:nvPr>
        </p:nvSpPr>
        <p:spPr>
          <a:xfrm>
            <a:off x="571754" y="5384004"/>
            <a:ext cx="3408362" cy="368125"/>
          </a:xfrm>
        </p:spPr>
        <p:txBody>
          <a:bodyPr>
            <a:normAutofit/>
          </a:bodyPr>
          <a:lstStyle>
            <a:lvl1pPr marL="0" indent="0">
              <a:buNone/>
              <a:defRPr sz="2000">
                <a:solidFill>
                  <a:srgbClr val="D18C2B"/>
                </a:solidFill>
                <a:latin typeface="Calibri" panose="020F0502020204030204" pitchFamily="34" charset="0"/>
                <a:cs typeface="Calibri" panose="020F0502020204030204" pitchFamily="34" charset="0"/>
              </a:defRPr>
            </a:lvl1pPr>
          </a:lstStyle>
          <a:p>
            <a:pPr lvl="0"/>
            <a:r>
              <a:rPr lang="en-US" dirty="0"/>
              <a:t>Presenter | Location | Date</a:t>
            </a:r>
          </a:p>
        </p:txBody>
      </p:sp>
    </p:spTree>
    <p:extLst>
      <p:ext uri="{BB962C8B-B14F-4D97-AF65-F5344CB8AC3E}">
        <p14:creationId xmlns:p14="http://schemas.microsoft.com/office/powerpoint/2010/main" val="23275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D8E-9661-4557-ABAC-5509868995AB}"/>
              </a:ext>
            </a:extLst>
          </p:cNvPr>
          <p:cNvSpPr>
            <a:spLocks noGrp="1"/>
          </p:cNvSpPr>
          <p:nvPr>
            <p:ph type="title" hasCustomPrompt="1"/>
          </p:nvPr>
        </p:nvSpPr>
        <p:spPr>
          <a:xfrm>
            <a:off x="1405178" y="233395"/>
            <a:ext cx="9034880" cy="1325563"/>
          </a:xfrm>
        </p:spPr>
        <p:txBody>
          <a:bodyPr>
            <a:normAutofit/>
          </a:bodyPr>
          <a:lstStyle>
            <a:lvl1pPr algn="l">
              <a:defRPr sz="4400">
                <a:solidFill>
                  <a:schemeClr val="bg1"/>
                </a:solidFill>
              </a:defRPr>
            </a:lvl1pPr>
          </a:lstStyle>
          <a:p>
            <a:r>
              <a:rPr lang="en-US" dirty="0"/>
              <a:t>AGENDA/SECTION HEADER</a:t>
            </a:r>
          </a:p>
        </p:txBody>
      </p:sp>
      <p:cxnSp>
        <p:nvCxnSpPr>
          <p:cNvPr id="4" name="Straight Connector 3">
            <a:extLst>
              <a:ext uri="{FF2B5EF4-FFF2-40B4-BE49-F238E27FC236}">
                <a16:creationId xmlns:a16="http://schemas.microsoft.com/office/drawing/2014/main" id="{ACE30178-EDFD-8433-DA33-65CEF3C41E85}"/>
              </a:ext>
            </a:extLst>
          </p:cNvPr>
          <p:cNvCxnSpPr>
            <a:cxnSpLocks/>
          </p:cNvCxnSpPr>
          <p:nvPr userDrawn="1"/>
        </p:nvCxnSpPr>
        <p:spPr>
          <a:xfrm>
            <a:off x="1446663" y="1245055"/>
            <a:ext cx="10813896" cy="0"/>
          </a:xfrm>
          <a:prstGeom prst="line">
            <a:avLst/>
          </a:prstGeom>
          <a:ln w="28575">
            <a:solidFill>
              <a:srgbClr val="F9AB3F"/>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03FEAC17-16B5-5237-FCB3-BB58ACF463AF}"/>
              </a:ext>
            </a:extLst>
          </p:cNvPr>
          <p:cNvSpPr>
            <a:spLocks noGrp="1"/>
          </p:cNvSpPr>
          <p:nvPr>
            <p:ph idx="1"/>
          </p:nvPr>
        </p:nvSpPr>
        <p:spPr>
          <a:xfrm>
            <a:off x="1446662" y="1684951"/>
            <a:ext cx="8993395" cy="4831197"/>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1704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F806B-230A-4D50-846B-93CC710F918B}"/>
              </a:ext>
            </a:extLst>
          </p:cNvPr>
          <p:cNvSpPr>
            <a:spLocks noGrp="1"/>
          </p:cNvSpPr>
          <p:nvPr>
            <p:ph type="title" hasCustomPrompt="1"/>
          </p:nvPr>
        </p:nvSpPr>
        <p:spPr>
          <a:xfrm>
            <a:off x="252274" y="221845"/>
            <a:ext cx="11728142" cy="518203"/>
          </a:xfrm>
        </p:spPr>
        <p:txBody>
          <a:bodyPr>
            <a:noAutofit/>
          </a:bodyPr>
          <a:lstStyle>
            <a:lvl1pPr>
              <a:defRPr sz="4000" b="0">
                <a:solidFill>
                  <a:schemeClr val="bg1"/>
                </a:solidFill>
              </a:defRPr>
            </a:lvl1pPr>
          </a:lstStyle>
          <a:p>
            <a:r>
              <a:rPr lang="en-US" dirty="0"/>
              <a:t>PAGE HEADER</a:t>
            </a:r>
          </a:p>
        </p:txBody>
      </p:sp>
      <p:sp>
        <p:nvSpPr>
          <p:cNvPr id="3" name="Content Placeholder 2">
            <a:extLst>
              <a:ext uri="{FF2B5EF4-FFF2-40B4-BE49-F238E27FC236}">
                <a16:creationId xmlns:a16="http://schemas.microsoft.com/office/drawing/2014/main" id="{4EC8FDC0-4D39-4ED1-ABD3-D1FAD30C512D}"/>
              </a:ext>
            </a:extLst>
          </p:cNvPr>
          <p:cNvSpPr>
            <a:spLocks noGrp="1"/>
          </p:cNvSpPr>
          <p:nvPr>
            <p:ph idx="1"/>
          </p:nvPr>
        </p:nvSpPr>
        <p:spPr>
          <a:xfrm>
            <a:off x="252273" y="1079901"/>
            <a:ext cx="11728141" cy="5207168"/>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3603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O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6BEEE-681D-4C14-A935-8C51BBE2F45E}"/>
              </a:ext>
            </a:extLst>
          </p:cNvPr>
          <p:cNvSpPr>
            <a:spLocks noGrp="1"/>
          </p:cNvSpPr>
          <p:nvPr>
            <p:ph type="ctrTitle" hasCustomPrompt="1"/>
          </p:nvPr>
        </p:nvSpPr>
        <p:spPr>
          <a:xfrm>
            <a:off x="612699" y="3930556"/>
            <a:ext cx="8927088" cy="1508866"/>
          </a:xfrm>
        </p:spPr>
        <p:txBody>
          <a:bodyPr anchor="b">
            <a:noAutofit/>
          </a:bodyPr>
          <a:lstStyle>
            <a:lvl1pPr algn="l">
              <a:defRPr sz="8000" b="1" cap="all" baseline="0">
                <a:solidFill>
                  <a:srgbClr val="17285D"/>
                </a:solidFill>
                <a:latin typeface="Calibri" panose="020F0502020204030204" pitchFamily="34" charset="0"/>
                <a:cs typeface="Calibri" panose="020F0502020204030204" pitchFamily="34" charset="0"/>
              </a:defRPr>
            </a:lvl1pPr>
          </a:lstStyle>
          <a:p>
            <a:r>
              <a:rPr lang="en-US" dirty="0"/>
              <a:t>THANK YOU!</a:t>
            </a:r>
          </a:p>
        </p:txBody>
      </p:sp>
    </p:spTree>
    <p:extLst>
      <p:ext uri="{BB962C8B-B14F-4D97-AF65-F5344CB8AC3E}">
        <p14:creationId xmlns:p14="http://schemas.microsoft.com/office/powerpoint/2010/main" val="35979461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824A5C-233C-424D-957E-244EECCC6C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CD13CFD-B577-4E6E-9E4B-3E1C880D8F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F9394E1-E0D4-4D0D-BD7B-F3A1EC523371}"/>
              </a:ext>
            </a:extLst>
          </p:cNvPr>
          <p:cNvSpPr>
            <a:spLocks noGrp="1"/>
          </p:cNvSpPr>
          <p:nvPr>
            <p:ph type="sldNum" sz="quarter" idx="4"/>
          </p:nvPr>
        </p:nvSpPr>
        <p:spPr>
          <a:xfrm>
            <a:off x="8926957"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148C37C2-8C29-4309-AF59-A4C2FC0E928E}" type="slidenum">
              <a:rPr lang="en-US" smtClean="0"/>
              <a:pPr/>
              <a:t>‹#›</a:t>
            </a:fld>
            <a:endParaRPr lang="en-US" dirty="0"/>
          </a:p>
        </p:txBody>
      </p:sp>
      <p:sp>
        <p:nvSpPr>
          <p:cNvPr id="7" name="Footer Placeholder 6">
            <a:extLst>
              <a:ext uri="{FF2B5EF4-FFF2-40B4-BE49-F238E27FC236}">
                <a16:creationId xmlns:a16="http://schemas.microsoft.com/office/drawing/2014/main" id="{BED55340-0569-490E-890D-928E752A8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1193194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81" r:id="rId4"/>
  </p:sldLayoutIdLst>
  <p:hf hdr="0" ftr="0" dt="0"/>
  <p:txStyles>
    <p:titleStyle>
      <a:lvl1pPr algn="l" defTabSz="914400" rtl="0" eaLnBrk="1" latinLnBrk="0" hangingPunct="1">
        <a:lnSpc>
          <a:spcPct val="90000"/>
        </a:lnSpc>
        <a:spcBef>
          <a:spcPct val="0"/>
        </a:spcBef>
        <a:buNone/>
        <a:defRPr sz="3200" b="0" kern="1200" cap="all" baseline="0">
          <a:solidFill>
            <a:srgbClr val="13204B"/>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7285D"/>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285D"/>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285D"/>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stocktonusd.net/Page/16289"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media.carnegie.org/filer_public/f8/78/f8784565-4bd6-4aa3-bd80-2b98fd43380e/parent-engagement-2018.pdf"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stocktonusd.net/Page/43" TargetMode="Externa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hyperlink" Target="https://www.cde.ca.gov/eo/in/lcff1sys-resources.asp"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forms.gle/UbrpzRTBFTSM5wbK9"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forms.gle/VKbsri3TDXh5gNp3A"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1.jp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us06web.zoom.us/j/88016804412"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readingrockets.org/classroom/classroom-strategies/word-walls"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hyperlink" Target="https://www.stocktonusd.net/Page/17757" TargetMode="External"/><Relationship Id="rId5" Type="http://schemas.openxmlformats.org/officeDocument/2006/relationships/hyperlink" Target="https://www.stocktonusd.net/cms/lib/CA01902791/Centricity/Domain/142/SUSD%20State%20of%20the%20District%202023%20-%20Spanish.pdf" TargetMode="External"/><Relationship Id="rId4" Type="http://schemas.openxmlformats.org/officeDocument/2006/relationships/hyperlink" Target="https://www.stocktonusd.net/cms/lib/CA01902791/Centricity/Domain/142/SUSD%20State%20of%20the%20District%202023%20-%20English.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video" Target="https://www.youtube.com/embed/XKgMskwgHog?si=Uw8SeoxwFJSsCLgv" TargetMode="External"/><Relationship Id="rId5" Type="http://schemas.openxmlformats.org/officeDocument/2006/relationships/image" Target="../media/image4.png"/><Relationship Id="rId4" Type="http://schemas.openxmlformats.org/officeDocument/2006/relationships/hyperlink" Target="https://youtu.be/XKgMskwgHog?si=oyddC_MLMpyR2w2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C44CC-D012-4988-977B-9125FF718FB0}"/>
              </a:ext>
            </a:extLst>
          </p:cNvPr>
          <p:cNvSpPr>
            <a:spLocks noGrp="1"/>
          </p:cNvSpPr>
          <p:nvPr>
            <p:ph type="ctrTitle"/>
          </p:nvPr>
        </p:nvSpPr>
        <p:spPr>
          <a:xfrm>
            <a:off x="311085" y="3505554"/>
            <a:ext cx="11189615" cy="1508866"/>
          </a:xfrm>
        </p:spPr>
        <p:txBody>
          <a:bodyPr/>
          <a:lstStyle/>
          <a:p>
            <a:r>
              <a:rPr lang="en-US" sz="6000" dirty="0">
                <a:solidFill>
                  <a:srgbClr val="FF0000"/>
                </a:solidFill>
              </a:rPr>
              <a:t>ESTA SESIÓN SERÁ GRABADA</a:t>
            </a:r>
          </a:p>
        </p:txBody>
      </p:sp>
      <p:pic>
        <p:nvPicPr>
          <p:cNvPr id="3" name="Picture 2">
            <a:extLst>
              <a:ext uri="{FF2B5EF4-FFF2-40B4-BE49-F238E27FC236}">
                <a16:creationId xmlns:a16="http://schemas.microsoft.com/office/drawing/2014/main" id="{F988F00E-5447-43DC-9BBE-53E6D08A7E53}"/>
              </a:ext>
            </a:extLst>
          </p:cNvPr>
          <p:cNvPicPr>
            <a:picLocks noChangeAspect="1"/>
          </p:cNvPicPr>
          <p:nvPr/>
        </p:nvPicPr>
        <p:blipFill>
          <a:blip r:embed="rId2"/>
          <a:stretch>
            <a:fillRect/>
          </a:stretch>
        </p:blipFill>
        <p:spPr>
          <a:xfrm>
            <a:off x="10048973" y="4707607"/>
            <a:ext cx="2143027" cy="1508866"/>
          </a:xfrm>
          <a:prstGeom prst="rect">
            <a:avLst/>
          </a:prstGeom>
        </p:spPr>
      </p:pic>
      <p:pic>
        <p:nvPicPr>
          <p:cNvPr id="4" name="Picture 3">
            <a:extLst>
              <a:ext uri="{FF2B5EF4-FFF2-40B4-BE49-F238E27FC236}">
                <a16:creationId xmlns:a16="http://schemas.microsoft.com/office/drawing/2014/main" id="{74AF7B1F-C04F-47E5-B82A-40FBCFE8E34D}"/>
              </a:ext>
            </a:extLst>
          </p:cNvPr>
          <p:cNvPicPr>
            <a:picLocks noChangeAspect="1"/>
          </p:cNvPicPr>
          <p:nvPr/>
        </p:nvPicPr>
        <p:blipFill>
          <a:blip r:embed="rId3"/>
          <a:stretch>
            <a:fillRect/>
          </a:stretch>
        </p:blipFill>
        <p:spPr>
          <a:xfrm>
            <a:off x="0" y="6288110"/>
            <a:ext cx="12192000" cy="569890"/>
          </a:xfrm>
          <a:prstGeom prst="rect">
            <a:avLst/>
          </a:prstGeom>
        </p:spPr>
      </p:pic>
    </p:spTree>
    <p:extLst>
      <p:ext uri="{BB962C8B-B14F-4D97-AF65-F5344CB8AC3E}">
        <p14:creationId xmlns:p14="http://schemas.microsoft.com/office/powerpoint/2010/main" val="1931697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F565-7749-45C5-BC76-2FFB8EF1635B}"/>
              </a:ext>
            </a:extLst>
          </p:cNvPr>
          <p:cNvSpPr>
            <a:spLocks noGrp="1"/>
          </p:cNvSpPr>
          <p:nvPr>
            <p:ph type="title"/>
          </p:nvPr>
        </p:nvSpPr>
        <p:spPr/>
        <p:txBody>
          <a:bodyPr/>
          <a:lstStyle/>
          <a:p>
            <a:r>
              <a:rPr lang="en-US" dirty="0" err="1"/>
              <a:t>Tiempo</a:t>
            </a:r>
            <a:r>
              <a:rPr lang="en-US" dirty="0"/>
              <a:t> para </a:t>
            </a:r>
            <a:r>
              <a:rPr lang="en-US" dirty="0" err="1"/>
              <a:t>pensar</a:t>
            </a:r>
            <a:r>
              <a:rPr lang="en-US" dirty="0"/>
              <a:t> – </a:t>
            </a:r>
            <a:r>
              <a:rPr lang="en-US" dirty="0" err="1"/>
              <a:t>Pregunta</a:t>
            </a:r>
            <a:r>
              <a:rPr lang="en-US" dirty="0"/>
              <a:t> 1</a:t>
            </a:r>
          </a:p>
        </p:txBody>
      </p:sp>
      <p:sp>
        <p:nvSpPr>
          <p:cNvPr id="3" name="Content Placeholder 2">
            <a:extLst>
              <a:ext uri="{FF2B5EF4-FFF2-40B4-BE49-F238E27FC236}">
                <a16:creationId xmlns:a16="http://schemas.microsoft.com/office/drawing/2014/main" id="{3BB9A81E-770E-43DC-8751-B44175D93516}"/>
              </a:ext>
            </a:extLst>
          </p:cNvPr>
          <p:cNvSpPr>
            <a:spLocks noGrp="1"/>
          </p:cNvSpPr>
          <p:nvPr>
            <p:ph idx="1"/>
          </p:nvPr>
        </p:nvSpPr>
        <p:spPr/>
        <p:txBody>
          <a:bodyPr>
            <a:normAutofit/>
          </a:bodyPr>
          <a:lstStyle/>
          <a:p>
            <a:pPr algn="ctr"/>
            <a:r>
              <a:rPr lang="en-US" sz="3000" b="1" dirty="0" err="1">
                <a:solidFill>
                  <a:srgbClr val="FF0000"/>
                </a:solidFill>
                <a:effectLst>
                  <a:outerShdw blurRad="38100" dist="38100" dir="2700000" algn="tl">
                    <a:srgbClr val="000000">
                      <a:alpha val="43137"/>
                    </a:srgbClr>
                  </a:outerShdw>
                </a:effectLst>
              </a:rPr>
              <a:t>Celebrar</a:t>
            </a:r>
            <a:r>
              <a:rPr lang="en-US" sz="3000" b="1" dirty="0">
                <a:solidFill>
                  <a:srgbClr val="FF0000"/>
                </a:solidFill>
                <a:effectLst>
                  <a:outerShdw blurRad="38100" dist="38100" dir="2700000" algn="tl">
                    <a:srgbClr val="000000">
                      <a:alpha val="43137"/>
                    </a:srgbClr>
                  </a:outerShdw>
                </a:effectLst>
              </a:rPr>
              <a:t> la </a:t>
            </a:r>
            <a:r>
              <a:rPr lang="en-US" sz="3000" b="1" dirty="0" err="1">
                <a:solidFill>
                  <a:srgbClr val="FF0000"/>
                </a:solidFill>
                <a:effectLst>
                  <a:outerShdw blurRad="38100" dist="38100" dir="2700000" algn="tl">
                    <a:srgbClr val="000000">
                      <a:alpha val="43137"/>
                    </a:srgbClr>
                  </a:outerShdw>
                </a:effectLst>
              </a:rPr>
              <a:t>Alegría</a:t>
            </a:r>
            <a:r>
              <a:rPr lang="en-US" sz="3000" b="1" dirty="0">
                <a:solidFill>
                  <a:srgbClr val="FF0000"/>
                </a:solidFill>
                <a:effectLst>
                  <a:outerShdw blurRad="38100" dist="38100" dir="2700000" algn="tl">
                    <a:srgbClr val="000000">
                      <a:alpha val="43137"/>
                    </a:srgbClr>
                  </a:outerShdw>
                </a:effectLst>
              </a:rPr>
              <a:t>:</a:t>
            </a:r>
            <a:r>
              <a:rPr lang="en-US" sz="3000" dirty="0">
                <a:solidFill>
                  <a:srgbClr val="FF0000"/>
                </a:solidFill>
                <a:effectLst>
                  <a:outerShdw blurRad="38100" dist="38100" dir="2700000" algn="tl">
                    <a:srgbClr val="000000">
                      <a:alpha val="43137"/>
                    </a:srgbClr>
                  </a:outerShdw>
                </a:effectLst>
              </a:rPr>
              <a:t> </a:t>
            </a:r>
          </a:p>
          <a:p>
            <a:pPr algn="ctr"/>
            <a:r>
              <a:rPr lang="en-US" dirty="0"/>
              <a:t>La </a:t>
            </a:r>
            <a:r>
              <a:rPr lang="en-US" dirty="0" err="1"/>
              <a:t>Superintendente</a:t>
            </a:r>
            <a:r>
              <a:rPr lang="en-US" dirty="0"/>
              <a:t> Dra. Rodriguez dice en </a:t>
            </a:r>
            <a:r>
              <a:rPr lang="en-US" dirty="0" err="1"/>
              <a:t>su</a:t>
            </a:r>
            <a:r>
              <a:rPr lang="en-US" dirty="0"/>
              <a:t> video, </a:t>
            </a:r>
          </a:p>
          <a:p>
            <a:pPr algn="ctr"/>
            <a:r>
              <a:rPr lang="es-ES" dirty="0"/>
              <a:t>“Llevaremos alegría a nuestras escuelas…”</a:t>
            </a:r>
            <a:endParaRPr lang="en-US" sz="1600" dirty="0"/>
          </a:p>
          <a:p>
            <a:pPr algn="ctr"/>
            <a:endParaRPr lang="en-US" dirty="0"/>
          </a:p>
          <a:p>
            <a:pPr algn="ctr"/>
            <a:r>
              <a:rPr lang="en-US" sz="3000" b="1" dirty="0" err="1">
                <a:solidFill>
                  <a:srgbClr val="4F81BD"/>
                </a:solidFill>
                <a:effectLst>
                  <a:outerShdw blurRad="38100" dist="38100" dir="2700000" algn="tl">
                    <a:srgbClr val="000000">
                      <a:alpha val="43137"/>
                    </a:srgbClr>
                  </a:outerShdw>
                </a:effectLst>
              </a:rPr>
              <a:t>Pregunta</a:t>
            </a:r>
            <a:r>
              <a:rPr lang="en-US" sz="3000" b="1" dirty="0">
                <a:solidFill>
                  <a:srgbClr val="4F81BD"/>
                </a:solidFill>
                <a:effectLst>
                  <a:outerShdw blurRad="38100" dist="38100" dir="2700000" algn="tl">
                    <a:srgbClr val="000000">
                      <a:alpha val="43137"/>
                    </a:srgbClr>
                  </a:outerShdw>
                </a:effectLst>
              </a:rPr>
              <a:t> 1:</a:t>
            </a:r>
            <a:r>
              <a:rPr lang="en-US" sz="3000" dirty="0">
                <a:solidFill>
                  <a:srgbClr val="4F81BD"/>
                </a:solidFill>
                <a:effectLst>
                  <a:outerShdw blurRad="38100" dist="38100" dir="2700000" algn="tl">
                    <a:srgbClr val="000000">
                      <a:alpha val="43137"/>
                    </a:srgbClr>
                  </a:outerShdw>
                </a:effectLst>
              </a:rPr>
              <a:t> </a:t>
            </a:r>
          </a:p>
          <a:p>
            <a:pPr algn="ctr"/>
            <a:r>
              <a:rPr lang="en-US" dirty="0"/>
              <a:t>¿De que </a:t>
            </a:r>
            <a:r>
              <a:rPr lang="en-US" dirty="0" err="1"/>
              <a:t>manera</a:t>
            </a:r>
            <a:r>
              <a:rPr lang="en-US" dirty="0"/>
              <a:t> </a:t>
            </a:r>
            <a:r>
              <a:rPr lang="en-US" dirty="0" err="1"/>
              <a:t>ve</a:t>
            </a:r>
            <a:r>
              <a:rPr lang="en-US" dirty="0"/>
              <a:t> ALEGRÍA en la </a:t>
            </a:r>
            <a:r>
              <a:rPr lang="en-US" dirty="0" err="1"/>
              <a:t>vida</a:t>
            </a:r>
            <a:r>
              <a:rPr lang="en-US" dirty="0"/>
              <a:t> de </a:t>
            </a:r>
            <a:r>
              <a:rPr lang="en-US" dirty="0" err="1"/>
              <a:t>su</a:t>
            </a:r>
            <a:r>
              <a:rPr lang="en-US" dirty="0"/>
              <a:t> </a:t>
            </a:r>
            <a:r>
              <a:rPr lang="en-US" dirty="0" err="1"/>
              <a:t>hijo</a:t>
            </a:r>
            <a:r>
              <a:rPr lang="en-US" dirty="0"/>
              <a:t> en la </a:t>
            </a:r>
            <a:r>
              <a:rPr lang="en-US" dirty="0" err="1"/>
              <a:t>escuela</a:t>
            </a:r>
            <a:r>
              <a:rPr lang="en-US" dirty="0"/>
              <a:t>?</a:t>
            </a:r>
          </a:p>
          <a:p>
            <a:pPr algn="ctr"/>
            <a:r>
              <a:rPr lang="en-US" dirty="0" err="1"/>
              <a:t>Tendrá</a:t>
            </a:r>
            <a:r>
              <a:rPr lang="en-US" dirty="0"/>
              <a:t> 2 </a:t>
            </a:r>
            <a:r>
              <a:rPr lang="en-US" dirty="0" err="1"/>
              <a:t>minutos</a:t>
            </a:r>
            <a:r>
              <a:rPr lang="en-US" dirty="0"/>
              <a:t> para </a:t>
            </a:r>
            <a:r>
              <a:rPr lang="en-US" dirty="0" err="1"/>
              <a:t>poner</a:t>
            </a:r>
            <a:r>
              <a:rPr lang="en-US" dirty="0"/>
              <a:t> sus </a:t>
            </a:r>
            <a:r>
              <a:rPr lang="en-US" dirty="0" err="1"/>
              <a:t>comentarios</a:t>
            </a:r>
            <a:r>
              <a:rPr lang="en-US" dirty="0"/>
              <a:t> en la </a:t>
            </a:r>
            <a:r>
              <a:rPr lang="en-US" dirty="0" err="1"/>
              <a:t>caja</a:t>
            </a:r>
            <a:r>
              <a:rPr lang="en-US" dirty="0"/>
              <a:t> de chat. </a:t>
            </a:r>
          </a:p>
        </p:txBody>
      </p:sp>
      <p:pic>
        <p:nvPicPr>
          <p:cNvPr id="4" name="Picture 3">
            <a:extLst>
              <a:ext uri="{FF2B5EF4-FFF2-40B4-BE49-F238E27FC236}">
                <a16:creationId xmlns:a16="http://schemas.microsoft.com/office/drawing/2014/main" id="{19F87516-3414-4C22-A96E-BC3A239CA503}"/>
              </a:ext>
            </a:extLst>
          </p:cNvPr>
          <p:cNvPicPr>
            <a:picLocks noChangeAspect="1"/>
          </p:cNvPicPr>
          <p:nvPr/>
        </p:nvPicPr>
        <p:blipFill>
          <a:blip r:embed="rId2"/>
          <a:stretch>
            <a:fillRect/>
          </a:stretch>
        </p:blipFill>
        <p:spPr>
          <a:xfrm>
            <a:off x="9294829" y="5439154"/>
            <a:ext cx="2897171" cy="1267512"/>
          </a:xfrm>
          <a:prstGeom prst="rect">
            <a:avLst/>
          </a:prstGeom>
        </p:spPr>
      </p:pic>
    </p:spTree>
    <p:extLst>
      <p:ext uri="{BB962C8B-B14F-4D97-AF65-F5344CB8AC3E}">
        <p14:creationId xmlns:p14="http://schemas.microsoft.com/office/powerpoint/2010/main" val="166129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F565-7749-45C5-BC76-2FFB8EF1635B}"/>
              </a:ext>
            </a:extLst>
          </p:cNvPr>
          <p:cNvSpPr>
            <a:spLocks noGrp="1"/>
          </p:cNvSpPr>
          <p:nvPr>
            <p:ph type="title"/>
          </p:nvPr>
        </p:nvSpPr>
        <p:spPr/>
        <p:txBody>
          <a:bodyPr/>
          <a:lstStyle/>
          <a:p>
            <a:r>
              <a:rPr lang="en-US" dirty="0" err="1"/>
              <a:t>Tiempo</a:t>
            </a:r>
            <a:r>
              <a:rPr lang="en-US" dirty="0"/>
              <a:t> para </a:t>
            </a:r>
            <a:r>
              <a:rPr lang="en-US" dirty="0" err="1"/>
              <a:t>pensar</a:t>
            </a:r>
            <a:r>
              <a:rPr lang="en-US" dirty="0"/>
              <a:t> – </a:t>
            </a:r>
            <a:r>
              <a:rPr lang="en-US" dirty="0" err="1"/>
              <a:t>Pregunta</a:t>
            </a:r>
            <a:r>
              <a:rPr lang="en-US" dirty="0"/>
              <a:t> 2</a:t>
            </a:r>
          </a:p>
        </p:txBody>
      </p:sp>
      <p:sp>
        <p:nvSpPr>
          <p:cNvPr id="3" name="Content Placeholder 2">
            <a:extLst>
              <a:ext uri="{FF2B5EF4-FFF2-40B4-BE49-F238E27FC236}">
                <a16:creationId xmlns:a16="http://schemas.microsoft.com/office/drawing/2014/main" id="{3BB9A81E-770E-43DC-8751-B44175D93516}"/>
              </a:ext>
            </a:extLst>
          </p:cNvPr>
          <p:cNvSpPr>
            <a:spLocks noGrp="1"/>
          </p:cNvSpPr>
          <p:nvPr>
            <p:ph idx="1"/>
          </p:nvPr>
        </p:nvSpPr>
        <p:spPr/>
        <p:txBody>
          <a:bodyPr>
            <a:normAutofit/>
          </a:bodyPr>
          <a:lstStyle/>
          <a:p>
            <a:pPr algn="ctr"/>
            <a:r>
              <a:rPr lang="en-US" sz="3000" b="1" dirty="0" err="1">
                <a:solidFill>
                  <a:srgbClr val="FF0000"/>
                </a:solidFill>
                <a:effectLst>
                  <a:outerShdw blurRad="38100" dist="38100" dir="2700000" algn="tl">
                    <a:srgbClr val="000000">
                      <a:alpha val="43137"/>
                    </a:srgbClr>
                  </a:outerShdw>
                </a:effectLst>
              </a:rPr>
              <a:t>Celebrar</a:t>
            </a:r>
            <a:r>
              <a:rPr lang="en-US" sz="3000" b="1" dirty="0">
                <a:solidFill>
                  <a:srgbClr val="FF0000"/>
                </a:solidFill>
                <a:effectLst>
                  <a:outerShdw blurRad="38100" dist="38100" dir="2700000" algn="tl">
                    <a:srgbClr val="000000">
                      <a:alpha val="43137"/>
                    </a:srgbClr>
                  </a:outerShdw>
                </a:effectLst>
              </a:rPr>
              <a:t> la </a:t>
            </a:r>
            <a:r>
              <a:rPr lang="en-US" sz="3000" b="1" dirty="0" err="1">
                <a:solidFill>
                  <a:srgbClr val="FF0000"/>
                </a:solidFill>
                <a:effectLst>
                  <a:outerShdw blurRad="38100" dist="38100" dir="2700000" algn="tl">
                    <a:srgbClr val="000000">
                      <a:alpha val="43137"/>
                    </a:srgbClr>
                  </a:outerShdw>
                </a:effectLst>
              </a:rPr>
              <a:t>Alegría</a:t>
            </a:r>
            <a:r>
              <a:rPr lang="en-US" sz="3000" b="1" dirty="0">
                <a:solidFill>
                  <a:srgbClr val="FF0000"/>
                </a:solidFill>
                <a:effectLst>
                  <a:outerShdw blurRad="38100" dist="38100" dir="2700000" algn="tl">
                    <a:srgbClr val="000000">
                      <a:alpha val="43137"/>
                    </a:srgbClr>
                  </a:outerShdw>
                </a:effectLst>
              </a:rPr>
              <a:t>:</a:t>
            </a:r>
            <a:r>
              <a:rPr lang="en-US" sz="3000" dirty="0">
                <a:solidFill>
                  <a:srgbClr val="FF0000"/>
                </a:solidFill>
                <a:effectLst>
                  <a:outerShdw blurRad="38100" dist="38100" dir="2700000" algn="tl">
                    <a:srgbClr val="000000">
                      <a:alpha val="43137"/>
                    </a:srgbClr>
                  </a:outerShdw>
                </a:effectLst>
              </a:rPr>
              <a:t> </a:t>
            </a:r>
          </a:p>
          <a:p>
            <a:pPr algn="ctr"/>
            <a:r>
              <a:rPr lang="es-ES" dirty="0"/>
              <a:t>La Superintendente Dra. Rodriguez dice en su video, </a:t>
            </a:r>
          </a:p>
          <a:p>
            <a:pPr algn="ctr"/>
            <a:r>
              <a:rPr lang="es-ES" dirty="0"/>
              <a:t>“Llevaremos alegría a nuestras escuelas…”</a:t>
            </a:r>
          </a:p>
          <a:p>
            <a:pPr algn="ctr"/>
            <a:endParaRPr lang="en-US" sz="1600" dirty="0"/>
          </a:p>
          <a:p>
            <a:pPr algn="ctr"/>
            <a:endParaRPr lang="en-US" dirty="0"/>
          </a:p>
          <a:p>
            <a:pPr algn="ctr"/>
            <a:r>
              <a:rPr lang="en-US" sz="3000" b="1" dirty="0" err="1">
                <a:solidFill>
                  <a:srgbClr val="00B050"/>
                </a:solidFill>
                <a:effectLst>
                  <a:outerShdw blurRad="38100" dist="38100" dir="2700000" algn="tl">
                    <a:srgbClr val="000000">
                      <a:alpha val="43137"/>
                    </a:srgbClr>
                  </a:outerShdw>
                </a:effectLst>
              </a:rPr>
              <a:t>Pregunta</a:t>
            </a:r>
            <a:r>
              <a:rPr lang="en-US" sz="3000" b="1" dirty="0">
                <a:solidFill>
                  <a:srgbClr val="00B050"/>
                </a:solidFill>
                <a:effectLst>
                  <a:outerShdw blurRad="38100" dist="38100" dir="2700000" algn="tl">
                    <a:srgbClr val="000000">
                      <a:alpha val="43137"/>
                    </a:srgbClr>
                  </a:outerShdw>
                </a:effectLst>
              </a:rPr>
              <a:t> 2:</a:t>
            </a:r>
          </a:p>
          <a:p>
            <a:pPr algn="ctr"/>
            <a:r>
              <a:rPr lang="es-ES" dirty="0"/>
              <a:t>¿Qué es algo que valora su familia, que le da alegría continua?</a:t>
            </a:r>
            <a:endParaRPr lang="en-US" sz="1600" dirty="0"/>
          </a:p>
          <a:p>
            <a:pPr algn="ctr"/>
            <a:r>
              <a:rPr lang="es-ES" dirty="0"/>
              <a:t>Tendrá 2 minutos para poner sus comentarios en la caja de chat. </a:t>
            </a:r>
          </a:p>
        </p:txBody>
      </p:sp>
      <p:pic>
        <p:nvPicPr>
          <p:cNvPr id="4" name="Picture 3">
            <a:extLst>
              <a:ext uri="{FF2B5EF4-FFF2-40B4-BE49-F238E27FC236}">
                <a16:creationId xmlns:a16="http://schemas.microsoft.com/office/drawing/2014/main" id="{124B2C93-6F59-47CD-B14E-F057469AB5A9}"/>
              </a:ext>
            </a:extLst>
          </p:cNvPr>
          <p:cNvPicPr>
            <a:picLocks noChangeAspect="1"/>
          </p:cNvPicPr>
          <p:nvPr/>
        </p:nvPicPr>
        <p:blipFill>
          <a:blip r:embed="rId2"/>
          <a:stretch>
            <a:fillRect/>
          </a:stretch>
        </p:blipFill>
        <p:spPr>
          <a:xfrm>
            <a:off x="9153427" y="5297545"/>
            <a:ext cx="3038573" cy="1329376"/>
          </a:xfrm>
          <a:prstGeom prst="rect">
            <a:avLst/>
          </a:prstGeom>
        </p:spPr>
      </p:pic>
    </p:spTree>
    <p:extLst>
      <p:ext uri="{BB962C8B-B14F-4D97-AF65-F5344CB8AC3E}">
        <p14:creationId xmlns:p14="http://schemas.microsoft.com/office/powerpoint/2010/main" val="160453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17D6D-DECF-4926-94F7-3B0845C7C1F7}"/>
              </a:ext>
            </a:extLst>
          </p:cNvPr>
          <p:cNvSpPr>
            <a:spLocks noGrp="1"/>
          </p:cNvSpPr>
          <p:nvPr>
            <p:ph type="title"/>
          </p:nvPr>
        </p:nvSpPr>
        <p:spPr>
          <a:xfrm>
            <a:off x="603315" y="233395"/>
            <a:ext cx="11588685" cy="1325563"/>
          </a:xfrm>
        </p:spPr>
        <p:txBody>
          <a:bodyPr>
            <a:normAutofit/>
          </a:bodyPr>
          <a:lstStyle/>
          <a:p>
            <a:pPr algn="ctr"/>
            <a:r>
              <a:rPr lang="es-ES" sz="3600" dirty="0"/>
              <a:t>Repaso de la </a:t>
            </a:r>
            <a:r>
              <a:rPr lang="es-ES" sz="3600" dirty="0" err="1"/>
              <a:t>sesi</a:t>
            </a:r>
            <a:r>
              <a:rPr lang="es-MX" sz="3600" dirty="0" err="1"/>
              <a:t>ó</a:t>
            </a:r>
            <a:r>
              <a:rPr lang="es-ES" sz="3600" dirty="0"/>
              <a:t>n de Participación Anterior</a:t>
            </a:r>
          </a:p>
        </p:txBody>
      </p:sp>
      <p:sp>
        <p:nvSpPr>
          <p:cNvPr id="6" name="Rectangle 5">
            <a:extLst>
              <a:ext uri="{FF2B5EF4-FFF2-40B4-BE49-F238E27FC236}">
                <a16:creationId xmlns:a16="http://schemas.microsoft.com/office/drawing/2014/main" id="{C3BFC8F2-F5CC-47EA-AFE1-FC956822BACB}"/>
              </a:ext>
            </a:extLst>
          </p:cNvPr>
          <p:cNvSpPr/>
          <p:nvPr/>
        </p:nvSpPr>
        <p:spPr>
          <a:xfrm>
            <a:off x="3155576" y="1806298"/>
            <a:ext cx="5880847" cy="2215991"/>
          </a:xfrm>
          <a:prstGeom prst="rect">
            <a:avLst/>
          </a:prstGeom>
        </p:spPr>
        <p:txBody>
          <a:bodyPr wrap="square">
            <a:spAutoFit/>
          </a:bodyPr>
          <a:lstStyle/>
          <a:p>
            <a:pPr algn="ctr"/>
            <a:r>
              <a:rPr lang="en-US" sz="4600" dirty="0">
                <a:solidFill>
                  <a:srgbClr val="F9AB3F"/>
                </a:solidFill>
              </a:rPr>
              <a:t>CIRCLING </a:t>
            </a:r>
          </a:p>
          <a:p>
            <a:pPr algn="ctr"/>
            <a:endParaRPr lang="en-US" sz="4600" dirty="0">
              <a:solidFill>
                <a:srgbClr val="F9AB3F"/>
              </a:solidFill>
            </a:endParaRPr>
          </a:p>
          <a:p>
            <a:pPr algn="ctr"/>
            <a:r>
              <a:rPr lang="en-US" sz="4600" dirty="0">
                <a:solidFill>
                  <a:srgbClr val="F9AB3F"/>
                </a:solidFill>
              </a:rPr>
              <a:t>BACK</a:t>
            </a:r>
          </a:p>
        </p:txBody>
      </p:sp>
      <p:pic>
        <p:nvPicPr>
          <p:cNvPr id="4" name="Picture 3">
            <a:extLst>
              <a:ext uri="{FF2B5EF4-FFF2-40B4-BE49-F238E27FC236}">
                <a16:creationId xmlns:a16="http://schemas.microsoft.com/office/drawing/2014/main" id="{6F8415A5-0BF0-4BE5-9CC1-CAC92ECF1A78}"/>
              </a:ext>
            </a:extLst>
          </p:cNvPr>
          <p:cNvPicPr>
            <a:picLocks noChangeAspect="1"/>
          </p:cNvPicPr>
          <p:nvPr/>
        </p:nvPicPr>
        <p:blipFill>
          <a:blip r:embed="rId2"/>
          <a:stretch>
            <a:fillRect/>
          </a:stretch>
        </p:blipFill>
        <p:spPr>
          <a:xfrm>
            <a:off x="2188125" y="1962785"/>
            <a:ext cx="7815749" cy="2932430"/>
          </a:xfrm>
          <a:prstGeom prst="rect">
            <a:avLst/>
          </a:prstGeom>
        </p:spPr>
      </p:pic>
      <p:pic>
        <p:nvPicPr>
          <p:cNvPr id="3" name="Picture 2">
            <a:extLst>
              <a:ext uri="{FF2B5EF4-FFF2-40B4-BE49-F238E27FC236}">
                <a16:creationId xmlns:a16="http://schemas.microsoft.com/office/drawing/2014/main" id="{F8551077-C856-4ACF-B6D7-8F36EA4B9275}"/>
              </a:ext>
            </a:extLst>
          </p:cNvPr>
          <p:cNvPicPr>
            <a:picLocks noChangeAspect="1"/>
          </p:cNvPicPr>
          <p:nvPr/>
        </p:nvPicPr>
        <p:blipFill>
          <a:blip r:embed="rId3"/>
          <a:stretch>
            <a:fillRect/>
          </a:stretch>
        </p:blipFill>
        <p:spPr>
          <a:xfrm>
            <a:off x="8973033" y="5449702"/>
            <a:ext cx="3218967" cy="1408298"/>
          </a:xfrm>
          <a:prstGeom prst="rect">
            <a:avLst/>
          </a:prstGeom>
        </p:spPr>
      </p:pic>
    </p:spTree>
    <p:extLst>
      <p:ext uri="{BB962C8B-B14F-4D97-AF65-F5344CB8AC3E}">
        <p14:creationId xmlns:p14="http://schemas.microsoft.com/office/powerpoint/2010/main" val="2247586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9F6E-7F91-41B2-AD74-2D2B7D281621}"/>
              </a:ext>
            </a:extLst>
          </p:cNvPr>
          <p:cNvSpPr>
            <a:spLocks noGrp="1"/>
          </p:cNvSpPr>
          <p:nvPr>
            <p:ph type="title"/>
          </p:nvPr>
        </p:nvSpPr>
        <p:spPr/>
        <p:txBody>
          <a:bodyPr/>
          <a:lstStyle/>
          <a:p>
            <a:r>
              <a:rPr lang="en-US" dirty="0" err="1"/>
              <a:t>Introducción</a:t>
            </a:r>
            <a:r>
              <a:rPr lang="en-US" dirty="0"/>
              <a:t>: </a:t>
            </a:r>
            <a:r>
              <a:rPr lang="en-US" dirty="0" err="1"/>
              <a:t>Fundamentos</a:t>
            </a:r>
            <a:r>
              <a:rPr lang="en-US" dirty="0"/>
              <a:t> de LCAP</a:t>
            </a:r>
          </a:p>
        </p:txBody>
      </p:sp>
      <p:sp>
        <p:nvSpPr>
          <p:cNvPr id="3" name="Content Placeholder 2">
            <a:extLst>
              <a:ext uri="{FF2B5EF4-FFF2-40B4-BE49-F238E27FC236}">
                <a16:creationId xmlns:a16="http://schemas.microsoft.com/office/drawing/2014/main" id="{A6B83A4C-6237-469D-9294-CAA5613A23B7}"/>
              </a:ext>
            </a:extLst>
          </p:cNvPr>
          <p:cNvSpPr>
            <a:spLocks noGrp="1"/>
          </p:cNvSpPr>
          <p:nvPr>
            <p:ph idx="1"/>
          </p:nvPr>
        </p:nvSpPr>
        <p:spPr>
          <a:xfrm>
            <a:off x="252273" y="1079901"/>
            <a:ext cx="7075453" cy="5207168"/>
          </a:xfrm>
        </p:spPr>
        <p:txBody>
          <a:bodyPr>
            <a:normAutofit lnSpcReduction="10000"/>
          </a:bodyPr>
          <a:lstStyle/>
          <a:p>
            <a:r>
              <a:rPr lang="en-US" sz="3200" dirty="0" err="1"/>
              <a:t>Temas</a:t>
            </a:r>
            <a:r>
              <a:rPr lang="en-US" sz="3200" dirty="0"/>
              <a:t> que </a:t>
            </a:r>
            <a:r>
              <a:rPr lang="en-US" sz="3200" dirty="0" err="1"/>
              <a:t>fueron</a:t>
            </a:r>
            <a:r>
              <a:rPr lang="en-US" sz="3200" dirty="0"/>
              <a:t> </a:t>
            </a:r>
            <a:r>
              <a:rPr lang="en-US" sz="3200" dirty="0" err="1"/>
              <a:t>presentados</a:t>
            </a:r>
            <a:r>
              <a:rPr lang="en-US" sz="3200" dirty="0"/>
              <a:t>:</a:t>
            </a:r>
          </a:p>
          <a:p>
            <a:pPr marL="457200" indent="-457200">
              <a:buFont typeface="Wingdings" panose="05000000000000000000" pitchFamily="2" charset="2"/>
              <a:buChar char="q"/>
            </a:pPr>
            <a:r>
              <a:rPr lang="en-US" sz="3200" dirty="0" err="1"/>
              <a:t>Requisitos</a:t>
            </a:r>
            <a:r>
              <a:rPr lang="en-US" sz="3200" dirty="0"/>
              <a:t> y </a:t>
            </a:r>
            <a:r>
              <a:rPr lang="en-US" sz="3200" dirty="0" err="1"/>
              <a:t>ComponentesLCAP</a:t>
            </a:r>
            <a:endParaRPr lang="en-US" sz="3200" dirty="0"/>
          </a:p>
          <a:p>
            <a:pPr marL="1143000" lvl="1" indent="-457200">
              <a:buFontTx/>
              <a:buChar char="-"/>
            </a:pPr>
            <a:r>
              <a:rPr lang="en-US" sz="2800" dirty="0"/>
              <a:t>Desarrollo de LCAP </a:t>
            </a:r>
          </a:p>
          <a:p>
            <a:pPr marL="1143000" lvl="1" indent="-457200">
              <a:buFontTx/>
              <a:buChar char="-"/>
            </a:pPr>
            <a:r>
              <a:rPr lang="en-US" sz="2800" dirty="0" err="1"/>
              <a:t>Ciclo</a:t>
            </a:r>
            <a:r>
              <a:rPr lang="en-US" sz="2800" dirty="0"/>
              <a:t> de Vida de LCAP </a:t>
            </a:r>
          </a:p>
          <a:p>
            <a:pPr marL="1143000" lvl="1" indent="-457200">
              <a:buFontTx/>
              <a:buChar char="-"/>
            </a:pPr>
            <a:r>
              <a:rPr lang="en-US" sz="2800" dirty="0" err="1"/>
              <a:t>Requisitos</a:t>
            </a:r>
            <a:r>
              <a:rPr lang="en-US" sz="2800" dirty="0"/>
              <a:t> de LCAP</a:t>
            </a:r>
          </a:p>
          <a:p>
            <a:pPr marL="1143000" lvl="1" indent="-457200">
              <a:buFontTx/>
              <a:buChar char="-"/>
            </a:pPr>
            <a:r>
              <a:rPr lang="en-US" sz="2800" dirty="0" err="1"/>
              <a:t>Socios</a:t>
            </a:r>
            <a:r>
              <a:rPr lang="en-US" sz="2800" dirty="0"/>
              <a:t> </a:t>
            </a:r>
            <a:r>
              <a:rPr lang="en-US" sz="2800" dirty="0" err="1"/>
              <a:t>Educativos</a:t>
            </a:r>
            <a:endParaRPr lang="en-US" sz="2800" dirty="0"/>
          </a:p>
          <a:p>
            <a:pPr marL="1143000" lvl="1" indent="-457200">
              <a:buFontTx/>
              <a:buChar char="-"/>
            </a:pPr>
            <a:r>
              <a:rPr lang="en-US" sz="2800" dirty="0" err="1"/>
              <a:t>Proceso</a:t>
            </a:r>
            <a:r>
              <a:rPr lang="en-US" sz="2800" dirty="0"/>
              <a:t> de </a:t>
            </a:r>
            <a:r>
              <a:rPr lang="en-US" sz="2800" dirty="0" err="1"/>
              <a:t>Aprobación</a:t>
            </a:r>
            <a:r>
              <a:rPr lang="en-US" sz="2800" dirty="0"/>
              <a:t> de LCAP</a:t>
            </a:r>
          </a:p>
          <a:p>
            <a:pPr marL="1143000" lvl="1" indent="-457200">
              <a:buFontTx/>
              <a:buChar char="-"/>
            </a:pPr>
            <a:r>
              <a:rPr lang="en-US" sz="2800" dirty="0"/>
              <a:t>Formula de Control de </a:t>
            </a:r>
            <a:r>
              <a:rPr lang="en-US" sz="2800" dirty="0" err="1"/>
              <a:t>Fondos</a:t>
            </a:r>
            <a:r>
              <a:rPr lang="en-US" sz="2800" dirty="0"/>
              <a:t> Local  </a:t>
            </a:r>
          </a:p>
          <a:p>
            <a:pPr lvl="1" indent="0">
              <a:buNone/>
            </a:pPr>
            <a:endParaRPr lang="en-US" sz="2800" dirty="0"/>
          </a:p>
          <a:p>
            <a:pPr lvl="1" indent="0">
              <a:buNone/>
            </a:pPr>
            <a:r>
              <a:rPr lang="es-ES" sz="3200" dirty="0"/>
              <a:t>LCAP y Distribución del Plan Escolar para el Rendimiento Estudiantil (SPSA)</a:t>
            </a:r>
            <a:endParaRPr lang="en-US" sz="3200" dirty="0"/>
          </a:p>
        </p:txBody>
      </p:sp>
      <p:sp>
        <p:nvSpPr>
          <p:cNvPr id="4" name="TextBox 3">
            <a:extLst>
              <a:ext uri="{FF2B5EF4-FFF2-40B4-BE49-F238E27FC236}">
                <a16:creationId xmlns:a16="http://schemas.microsoft.com/office/drawing/2014/main" id="{256D0401-DFF8-45F2-B2A9-BA42AE50339F}"/>
              </a:ext>
            </a:extLst>
          </p:cNvPr>
          <p:cNvSpPr txBox="1"/>
          <p:nvPr/>
        </p:nvSpPr>
        <p:spPr>
          <a:xfrm>
            <a:off x="7503091" y="1705451"/>
            <a:ext cx="4477325" cy="3354765"/>
          </a:xfrm>
          <a:prstGeom prst="rect">
            <a:avLst/>
          </a:prstGeom>
          <a:noFill/>
          <a:ln w="50800">
            <a:solidFill>
              <a:srgbClr val="F9AB3F"/>
            </a:solidFill>
            <a:prstDash val="dashDot"/>
          </a:ln>
        </p:spPr>
        <p:txBody>
          <a:bodyPr wrap="square" rtlCol="0">
            <a:spAutoFit/>
          </a:bodyPr>
          <a:lstStyle/>
          <a:p>
            <a:pPr algn="ctr"/>
            <a:r>
              <a:rPr lang="en-US" sz="2600" b="1" dirty="0" err="1">
                <a:effectLst>
                  <a:outerShdw blurRad="38100" dist="38100" dir="2700000" algn="tl">
                    <a:srgbClr val="000000">
                      <a:alpha val="43137"/>
                    </a:srgbClr>
                  </a:outerShdw>
                </a:effectLst>
              </a:rPr>
              <a:t>Acceso</a:t>
            </a:r>
            <a:r>
              <a:rPr lang="en-US" sz="2600" b="1" dirty="0">
                <a:effectLst>
                  <a:outerShdw blurRad="38100" dist="38100" dir="2700000" algn="tl">
                    <a:srgbClr val="000000">
                      <a:alpha val="43137"/>
                    </a:srgbClr>
                  </a:outerShdw>
                </a:effectLst>
              </a:rPr>
              <a:t> a LCAP?</a:t>
            </a:r>
          </a:p>
          <a:p>
            <a:pPr algn="ctr"/>
            <a:endParaRPr lang="en-US" sz="2600" b="1" dirty="0">
              <a:effectLst>
                <a:outerShdw blurRad="38100" dist="38100" dir="2700000" algn="tl">
                  <a:srgbClr val="000000">
                    <a:alpha val="43137"/>
                  </a:srgbClr>
                </a:outerShdw>
              </a:effectLst>
            </a:endParaRPr>
          </a:p>
          <a:p>
            <a:r>
              <a:rPr lang="es-ES" sz="2000" dirty="0"/>
              <a:t>SUSD LCAP está disponible en el sitio web del distrito:</a:t>
            </a:r>
            <a:r>
              <a:rPr lang="en-US" sz="2000" dirty="0"/>
              <a:t> </a:t>
            </a:r>
            <a:r>
              <a:rPr lang="en-US" sz="2000" dirty="0">
                <a:hlinkClick r:id="rId2"/>
              </a:rPr>
              <a:t>https://www.stocktonusd.net/Page/16289</a:t>
            </a:r>
            <a:endParaRPr lang="en-US" sz="2000" dirty="0"/>
          </a:p>
          <a:p>
            <a:endParaRPr lang="en-US" sz="2000" dirty="0"/>
          </a:p>
          <a:p>
            <a:r>
              <a:rPr lang="es-ES" sz="2000" dirty="0"/>
              <a:t>Esta página web también proporciona una ubicación central para actualizaciones sobre las actividades actuales y anteriores de LCAP.</a:t>
            </a:r>
            <a:endParaRPr lang="en-US" sz="2000" dirty="0"/>
          </a:p>
        </p:txBody>
      </p:sp>
      <p:pic>
        <p:nvPicPr>
          <p:cNvPr id="5" name="Picture 4">
            <a:extLst>
              <a:ext uri="{FF2B5EF4-FFF2-40B4-BE49-F238E27FC236}">
                <a16:creationId xmlns:a16="http://schemas.microsoft.com/office/drawing/2014/main" id="{B7708F99-3CBF-4C0F-B020-11B8AC6D94E5}"/>
              </a:ext>
            </a:extLst>
          </p:cNvPr>
          <p:cNvPicPr>
            <a:picLocks noChangeAspect="1"/>
          </p:cNvPicPr>
          <p:nvPr/>
        </p:nvPicPr>
        <p:blipFill>
          <a:blip r:embed="rId3"/>
          <a:stretch>
            <a:fillRect/>
          </a:stretch>
        </p:blipFill>
        <p:spPr>
          <a:xfrm>
            <a:off x="8888833" y="5354930"/>
            <a:ext cx="3218967" cy="1408298"/>
          </a:xfrm>
          <a:prstGeom prst="rect">
            <a:avLst/>
          </a:prstGeom>
        </p:spPr>
      </p:pic>
    </p:spTree>
    <p:extLst>
      <p:ext uri="{BB962C8B-B14F-4D97-AF65-F5344CB8AC3E}">
        <p14:creationId xmlns:p14="http://schemas.microsoft.com/office/powerpoint/2010/main" val="2637202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1DC04-E28D-4621-8308-D22C61F7B36D}"/>
              </a:ext>
            </a:extLst>
          </p:cNvPr>
          <p:cNvSpPr>
            <a:spLocks noGrp="1"/>
          </p:cNvSpPr>
          <p:nvPr>
            <p:ph type="title"/>
          </p:nvPr>
        </p:nvSpPr>
        <p:spPr>
          <a:xfrm>
            <a:off x="1417209" y="0"/>
            <a:ext cx="10412866" cy="1325563"/>
          </a:xfrm>
        </p:spPr>
        <p:txBody>
          <a:bodyPr>
            <a:normAutofit/>
          </a:bodyPr>
          <a:lstStyle/>
          <a:p>
            <a:r>
              <a:rPr lang="es-ES" sz="4000" dirty="0"/>
              <a:t>Oportunidades para crear Confianza por medio de Participación Auténtica</a:t>
            </a:r>
          </a:p>
        </p:txBody>
      </p:sp>
      <p:pic>
        <p:nvPicPr>
          <p:cNvPr id="4" name="Picture 3">
            <a:extLst>
              <a:ext uri="{FF2B5EF4-FFF2-40B4-BE49-F238E27FC236}">
                <a16:creationId xmlns:a16="http://schemas.microsoft.com/office/drawing/2014/main" id="{73FF065F-9BC8-4D9F-B02C-CC02CE4D261F}"/>
              </a:ext>
            </a:extLst>
          </p:cNvPr>
          <p:cNvPicPr>
            <a:picLocks noChangeAspect="1"/>
          </p:cNvPicPr>
          <p:nvPr/>
        </p:nvPicPr>
        <p:blipFill>
          <a:blip r:embed="rId2"/>
          <a:stretch>
            <a:fillRect/>
          </a:stretch>
        </p:blipFill>
        <p:spPr>
          <a:xfrm>
            <a:off x="3928431" y="1325563"/>
            <a:ext cx="4335138" cy="4691582"/>
          </a:xfrm>
          <a:prstGeom prst="rect">
            <a:avLst/>
          </a:prstGeom>
        </p:spPr>
      </p:pic>
      <p:sp>
        <p:nvSpPr>
          <p:cNvPr id="7" name="Rectangle 6">
            <a:extLst>
              <a:ext uri="{FF2B5EF4-FFF2-40B4-BE49-F238E27FC236}">
                <a16:creationId xmlns:a16="http://schemas.microsoft.com/office/drawing/2014/main" id="{DE358F06-2851-4B70-8D34-47A4A0DE897F}"/>
              </a:ext>
            </a:extLst>
          </p:cNvPr>
          <p:cNvSpPr/>
          <p:nvPr/>
        </p:nvSpPr>
        <p:spPr>
          <a:xfrm>
            <a:off x="91773" y="5216926"/>
            <a:ext cx="8526528" cy="1600438"/>
          </a:xfrm>
          <a:prstGeom prst="rect">
            <a:avLst/>
          </a:prstGeom>
        </p:spPr>
        <p:txBody>
          <a:bodyPr wrap="square">
            <a:spAutoFit/>
          </a:bodyPr>
          <a:lstStyle/>
          <a:p>
            <a:r>
              <a:rPr lang="es-MX" sz="1400" dirty="0">
                <a:solidFill>
                  <a:schemeClr val="bg1"/>
                </a:solidFill>
              </a:rPr>
              <a:t>Unirnos para crear una visión audaz para</a:t>
            </a:r>
          </a:p>
          <a:p>
            <a:r>
              <a:rPr lang="es-MX" sz="1400" dirty="0">
                <a:solidFill>
                  <a:schemeClr val="bg1"/>
                </a:solidFill>
              </a:rPr>
              <a:t>Compromiso familiar de la próxima generación</a:t>
            </a:r>
          </a:p>
          <a:p>
            <a:r>
              <a:rPr lang="es-MX" sz="1400" dirty="0">
                <a:solidFill>
                  <a:schemeClr val="bg1"/>
                </a:solidFill>
              </a:rPr>
              <a:t>Involucrar a las familias para </a:t>
            </a:r>
          </a:p>
          <a:p>
            <a:r>
              <a:rPr lang="es-MX" sz="1400" dirty="0">
                <a:solidFill>
                  <a:schemeClr val="bg1"/>
                </a:solidFill>
              </a:rPr>
              <a:t>transformar la educación</a:t>
            </a:r>
          </a:p>
          <a:p>
            <a:endParaRPr lang="en-US" sz="1400" dirty="0">
              <a:solidFill>
                <a:schemeClr val="bg1"/>
              </a:solidFill>
            </a:endParaRPr>
          </a:p>
          <a:p>
            <a:r>
              <a:rPr lang="en-US" sz="1400" dirty="0">
                <a:solidFill>
                  <a:schemeClr val="bg1"/>
                </a:solidFill>
              </a:rPr>
              <a:t>Carnegie Corporation of New York</a:t>
            </a:r>
          </a:p>
          <a:p>
            <a:r>
              <a:rPr lang="en-US" sz="1400" dirty="0">
                <a:solidFill>
                  <a:schemeClr val="bg1"/>
                </a:solidFill>
                <a:hlinkClick r:id="rId3">
                  <a:extLst>
                    <a:ext uri="{A12FA001-AC4F-418D-AE19-62706E023703}">
                      <ahyp:hlinkClr xmlns:ahyp="http://schemas.microsoft.com/office/drawing/2018/hyperlinkcolor" val="tx"/>
                    </a:ext>
                  </a:extLst>
                </a:hlinkClick>
              </a:rPr>
              <a:t>https://media.carnegie.org/filer_public/f8/78/f8784565-4bd6-4aa3-bd80-2b98fd43380e/parent-engagement-2018.pdf</a:t>
            </a:r>
            <a:endParaRPr lang="en-US" sz="1400" dirty="0">
              <a:solidFill>
                <a:schemeClr val="bg1"/>
              </a:solidFill>
            </a:endParaRPr>
          </a:p>
        </p:txBody>
      </p:sp>
      <p:pic>
        <p:nvPicPr>
          <p:cNvPr id="3" name="Picture 2">
            <a:extLst>
              <a:ext uri="{FF2B5EF4-FFF2-40B4-BE49-F238E27FC236}">
                <a16:creationId xmlns:a16="http://schemas.microsoft.com/office/drawing/2014/main" id="{CE5E7BD3-0758-47E6-B7C0-59E8FABE6BD2}"/>
              </a:ext>
            </a:extLst>
          </p:cNvPr>
          <p:cNvPicPr>
            <a:picLocks noChangeAspect="1"/>
          </p:cNvPicPr>
          <p:nvPr/>
        </p:nvPicPr>
        <p:blipFill>
          <a:blip r:embed="rId4"/>
          <a:stretch>
            <a:fillRect/>
          </a:stretch>
        </p:blipFill>
        <p:spPr>
          <a:xfrm>
            <a:off x="8973033" y="5449702"/>
            <a:ext cx="3218967" cy="1408298"/>
          </a:xfrm>
          <a:prstGeom prst="rect">
            <a:avLst/>
          </a:prstGeom>
        </p:spPr>
      </p:pic>
      <p:sp>
        <p:nvSpPr>
          <p:cNvPr id="5" name="Rectangle 4">
            <a:extLst>
              <a:ext uri="{FF2B5EF4-FFF2-40B4-BE49-F238E27FC236}">
                <a16:creationId xmlns:a16="http://schemas.microsoft.com/office/drawing/2014/main" id="{6E15C061-B524-4996-AC58-5C02F54D340D}"/>
              </a:ext>
            </a:extLst>
          </p:cNvPr>
          <p:cNvSpPr/>
          <p:nvPr/>
        </p:nvSpPr>
        <p:spPr>
          <a:xfrm>
            <a:off x="3928431" y="2223264"/>
            <a:ext cx="4335138" cy="3108543"/>
          </a:xfrm>
          <a:prstGeom prst="rect">
            <a:avLst/>
          </a:prstGeom>
          <a:solidFill>
            <a:srgbClr val="92D050"/>
          </a:solidFill>
        </p:spPr>
        <p:txBody>
          <a:bodyPr wrap="square">
            <a:spAutoFit/>
          </a:bodyPr>
          <a:lstStyle/>
          <a:p>
            <a:pPr algn="ctr"/>
            <a:r>
              <a:rPr lang="es-MX" sz="2800" i="1" dirty="0">
                <a:solidFill>
                  <a:schemeClr val="bg1"/>
                </a:solidFill>
              </a:rPr>
              <a:t>Esta investigación confirma consistentemente que la participación familiar es uno de los predictores más poderosos del desarrollo y el éxito de los niños en la vida escolar.</a:t>
            </a:r>
          </a:p>
        </p:txBody>
      </p:sp>
    </p:spTree>
    <p:extLst>
      <p:ext uri="{BB962C8B-B14F-4D97-AF65-F5344CB8AC3E}">
        <p14:creationId xmlns:p14="http://schemas.microsoft.com/office/powerpoint/2010/main" val="3834355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E85F8-C9AC-46A9-9469-E5D62FF420EA}"/>
              </a:ext>
            </a:extLst>
          </p:cNvPr>
          <p:cNvSpPr>
            <a:spLocks noGrp="1"/>
          </p:cNvSpPr>
          <p:nvPr>
            <p:ph type="title"/>
          </p:nvPr>
        </p:nvSpPr>
        <p:spPr/>
        <p:txBody>
          <a:bodyPr/>
          <a:lstStyle/>
          <a:p>
            <a:r>
              <a:rPr lang="es-MX" sz="3200" dirty="0"/>
              <a:t>Creando la participación de las familias y de la  comunidad</a:t>
            </a:r>
            <a:endParaRPr lang="en-US" sz="3200" dirty="0"/>
          </a:p>
        </p:txBody>
      </p:sp>
      <p:sp>
        <p:nvSpPr>
          <p:cNvPr id="3" name="Content Placeholder 2">
            <a:extLst>
              <a:ext uri="{FF2B5EF4-FFF2-40B4-BE49-F238E27FC236}">
                <a16:creationId xmlns:a16="http://schemas.microsoft.com/office/drawing/2014/main" id="{597D6F8E-A412-4448-9E29-14F021B883A5}"/>
              </a:ext>
            </a:extLst>
          </p:cNvPr>
          <p:cNvSpPr>
            <a:spLocks noGrp="1"/>
          </p:cNvSpPr>
          <p:nvPr>
            <p:ph idx="1"/>
          </p:nvPr>
        </p:nvSpPr>
        <p:spPr>
          <a:xfrm>
            <a:off x="0" y="983850"/>
            <a:ext cx="12192000" cy="925632"/>
          </a:xfrm>
        </p:spPr>
        <p:txBody>
          <a:bodyPr>
            <a:normAutofit lnSpcReduction="10000"/>
          </a:bodyPr>
          <a:lstStyle/>
          <a:p>
            <a:pPr algn="ctr"/>
            <a:r>
              <a:rPr lang="es-MX" sz="2600" b="1" dirty="0"/>
              <a:t>Principios de Investigación y Práctica</a:t>
            </a:r>
          </a:p>
          <a:p>
            <a:pPr algn="ctr"/>
            <a:r>
              <a:rPr lang="es-MX" sz="2600" b="1" dirty="0"/>
              <a:t>Para Crear la Participación de las Familias y de la Comunidad</a:t>
            </a:r>
            <a:endParaRPr lang="en-US" sz="2600" b="1" dirty="0"/>
          </a:p>
        </p:txBody>
      </p:sp>
      <p:grpSp>
        <p:nvGrpSpPr>
          <p:cNvPr id="11" name="Group 10">
            <a:extLst>
              <a:ext uri="{FF2B5EF4-FFF2-40B4-BE49-F238E27FC236}">
                <a16:creationId xmlns:a16="http://schemas.microsoft.com/office/drawing/2014/main" id="{8BAEC48F-B18F-449D-B757-944E9570DD6F}"/>
              </a:ext>
            </a:extLst>
          </p:cNvPr>
          <p:cNvGrpSpPr/>
          <p:nvPr/>
        </p:nvGrpSpPr>
        <p:grpSpPr>
          <a:xfrm>
            <a:off x="252274" y="1976691"/>
            <a:ext cx="11766304" cy="3434642"/>
            <a:chOff x="232594" y="1513875"/>
            <a:chExt cx="11766304" cy="3434642"/>
          </a:xfrm>
        </p:grpSpPr>
        <p:pic>
          <p:nvPicPr>
            <p:cNvPr id="8" name="Picture 7">
              <a:extLst>
                <a:ext uri="{FF2B5EF4-FFF2-40B4-BE49-F238E27FC236}">
                  <a16:creationId xmlns:a16="http://schemas.microsoft.com/office/drawing/2014/main" id="{73CE4672-CED4-4819-90F7-D59C73A59C5C}"/>
                </a:ext>
              </a:extLst>
            </p:cNvPr>
            <p:cNvPicPr>
              <a:picLocks noChangeAspect="1"/>
            </p:cNvPicPr>
            <p:nvPr/>
          </p:nvPicPr>
          <p:blipFill>
            <a:blip r:embed="rId2"/>
            <a:stretch>
              <a:fillRect/>
            </a:stretch>
          </p:blipFill>
          <p:spPr>
            <a:xfrm>
              <a:off x="232594" y="1513875"/>
              <a:ext cx="3930373" cy="3405801"/>
            </a:xfrm>
            <a:prstGeom prst="rect">
              <a:avLst/>
            </a:prstGeom>
          </p:spPr>
        </p:pic>
        <p:pic>
          <p:nvPicPr>
            <p:cNvPr id="9" name="Picture 8">
              <a:extLst>
                <a:ext uri="{FF2B5EF4-FFF2-40B4-BE49-F238E27FC236}">
                  <a16:creationId xmlns:a16="http://schemas.microsoft.com/office/drawing/2014/main" id="{DBEA76D3-8D89-4F0F-BA0E-FCCA76B669A9}"/>
                </a:ext>
              </a:extLst>
            </p:cNvPr>
            <p:cNvPicPr>
              <a:picLocks noChangeAspect="1"/>
            </p:cNvPicPr>
            <p:nvPr/>
          </p:nvPicPr>
          <p:blipFill>
            <a:blip r:embed="rId3"/>
            <a:stretch>
              <a:fillRect/>
            </a:stretch>
          </p:blipFill>
          <p:spPr>
            <a:xfrm>
              <a:off x="4288426" y="1542717"/>
              <a:ext cx="3860151" cy="2476033"/>
            </a:xfrm>
            <a:prstGeom prst="rect">
              <a:avLst/>
            </a:prstGeom>
          </p:spPr>
        </p:pic>
        <p:pic>
          <p:nvPicPr>
            <p:cNvPr id="10" name="Picture 9">
              <a:extLst>
                <a:ext uri="{FF2B5EF4-FFF2-40B4-BE49-F238E27FC236}">
                  <a16:creationId xmlns:a16="http://schemas.microsoft.com/office/drawing/2014/main" id="{CD5D1138-EA3C-40D0-B980-3E97BF4E8E7F}"/>
                </a:ext>
              </a:extLst>
            </p:cNvPr>
            <p:cNvPicPr>
              <a:picLocks noChangeAspect="1"/>
            </p:cNvPicPr>
            <p:nvPr/>
          </p:nvPicPr>
          <p:blipFill>
            <a:blip r:embed="rId4"/>
            <a:stretch>
              <a:fillRect/>
            </a:stretch>
          </p:blipFill>
          <p:spPr>
            <a:xfrm>
              <a:off x="8274036" y="1542717"/>
              <a:ext cx="3724862" cy="3405800"/>
            </a:xfrm>
            <a:prstGeom prst="rect">
              <a:avLst/>
            </a:prstGeom>
          </p:spPr>
        </p:pic>
      </p:grpSp>
      <p:pic>
        <p:nvPicPr>
          <p:cNvPr id="4" name="Picture 3">
            <a:extLst>
              <a:ext uri="{FF2B5EF4-FFF2-40B4-BE49-F238E27FC236}">
                <a16:creationId xmlns:a16="http://schemas.microsoft.com/office/drawing/2014/main" id="{248DD553-9CE4-4A58-B263-6BB6ABE41790}"/>
              </a:ext>
            </a:extLst>
          </p:cNvPr>
          <p:cNvPicPr>
            <a:picLocks noChangeAspect="1"/>
          </p:cNvPicPr>
          <p:nvPr/>
        </p:nvPicPr>
        <p:blipFill>
          <a:blip r:embed="rId5"/>
          <a:stretch>
            <a:fillRect/>
          </a:stretch>
        </p:blipFill>
        <p:spPr>
          <a:xfrm>
            <a:off x="8973033" y="5469014"/>
            <a:ext cx="3218967" cy="1388985"/>
          </a:xfrm>
          <a:prstGeom prst="rect">
            <a:avLst/>
          </a:prstGeom>
        </p:spPr>
      </p:pic>
      <p:sp>
        <p:nvSpPr>
          <p:cNvPr id="5" name="Rectangle 4">
            <a:extLst>
              <a:ext uri="{FF2B5EF4-FFF2-40B4-BE49-F238E27FC236}">
                <a16:creationId xmlns:a16="http://schemas.microsoft.com/office/drawing/2014/main" id="{CF563B74-5A47-4059-8A7B-47E3BE6068E4}"/>
              </a:ext>
            </a:extLst>
          </p:cNvPr>
          <p:cNvSpPr/>
          <p:nvPr/>
        </p:nvSpPr>
        <p:spPr>
          <a:xfrm>
            <a:off x="252274" y="1861773"/>
            <a:ext cx="3930373" cy="3754874"/>
          </a:xfrm>
          <a:prstGeom prst="rect">
            <a:avLst/>
          </a:prstGeom>
          <a:solidFill>
            <a:srgbClr val="92D050"/>
          </a:solidFill>
        </p:spPr>
        <p:txBody>
          <a:bodyPr wrap="square">
            <a:spAutoFit/>
          </a:bodyPr>
          <a:lstStyle/>
          <a:p>
            <a:r>
              <a:rPr lang="es-MX" sz="1400" dirty="0">
                <a:solidFill>
                  <a:schemeClr val="bg1"/>
                </a:solidFill>
              </a:rPr>
              <a:t>1.Las familias son importantes en lo que respecta al desarrollo y el aprendizaje de los niños, desde el nacimiento hasta la adolescencia y durante toda ella.</a:t>
            </a:r>
          </a:p>
          <a:p>
            <a:pPr marL="342900" indent="-342900">
              <a:buAutoNum type="arabicPeriod"/>
            </a:pPr>
            <a:endParaRPr lang="es-MX" sz="1400" dirty="0">
              <a:solidFill>
                <a:schemeClr val="bg1"/>
              </a:solidFill>
            </a:endParaRPr>
          </a:p>
          <a:p>
            <a:r>
              <a:rPr lang="es-MX" sz="1400" dirty="0">
                <a:solidFill>
                  <a:schemeClr val="bg1"/>
                </a:solidFill>
              </a:rPr>
              <a:t>2. La participación familiar es una responsabilidad compartida entre las familias, las escuelas y las comunidades, y es un ingrediente esencial junto con el liderazgo, los sistemas de instrucción coherentes, los esfuerzos de aprendizaje profesional y los entornos de aprendizaje centrados en los estudiantes en cualquier esfuerzo para asegurar el éxito de los estudiantes de bajos ingresos.</a:t>
            </a:r>
          </a:p>
          <a:p>
            <a:endParaRPr lang="es-MX" sz="1400" dirty="0">
              <a:solidFill>
                <a:schemeClr val="bg1"/>
              </a:solidFill>
            </a:endParaRPr>
          </a:p>
          <a:p>
            <a:r>
              <a:rPr lang="es-MX" sz="1400" dirty="0">
                <a:solidFill>
                  <a:schemeClr val="bg1"/>
                </a:solidFill>
              </a:rPr>
              <a:t>3. Los caminos para la participación familiar deben comenzar temprano, persistir a lo largo del tiempo y transformarse según la edad y el contexto.</a:t>
            </a:r>
          </a:p>
        </p:txBody>
      </p:sp>
      <p:sp>
        <p:nvSpPr>
          <p:cNvPr id="6" name="Rectangle 5">
            <a:extLst>
              <a:ext uri="{FF2B5EF4-FFF2-40B4-BE49-F238E27FC236}">
                <a16:creationId xmlns:a16="http://schemas.microsoft.com/office/drawing/2014/main" id="{179701F4-67E4-49D4-A7FC-711CCB136F6F}"/>
              </a:ext>
            </a:extLst>
          </p:cNvPr>
          <p:cNvSpPr/>
          <p:nvPr/>
        </p:nvSpPr>
        <p:spPr>
          <a:xfrm>
            <a:off x="4308106" y="2005533"/>
            <a:ext cx="3860151" cy="2677656"/>
          </a:xfrm>
          <a:prstGeom prst="rect">
            <a:avLst/>
          </a:prstGeom>
          <a:solidFill>
            <a:srgbClr val="92D050"/>
          </a:solidFill>
        </p:spPr>
        <p:txBody>
          <a:bodyPr wrap="square">
            <a:spAutoFit/>
          </a:bodyPr>
          <a:lstStyle/>
          <a:p>
            <a:r>
              <a:rPr lang="es-MX" sz="1400" dirty="0">
                <a:solidFill>
                  <a:schemeClr val="bg1"/>
                </a:solidFill>
              </a:rPr>
              <a:t>4. La participación familiar tiene lugar en una variedad de entornos, incluidos hogares, escuelas y espacios comunitarios, así como bibliotecas, programas extraescolares y museos.</a:t>
            </a:r>
          </a:p>
          <a:p>
            <a:endParaRPr lang="es-MX" sz="1400" dirty="0">
              <a:solidFill>
                <a:schemeClr val="bg1"/>
              </a:solidFill>
            </a:endParaRPr>
          </a:p>
          <a:p>
            <a:r>
              <a:rPr lang="es-MX" sz="1400" dirty="0">
                <a:solidFill>
                  <a:schemeClr val="bg1"/>
                </a:solidFill>
              </a:rPr>
              <a:t>5. La participación familiar se basa en las fortalezas y la cultura de las familias y genera equidad.</a:t>
            </a:r>
          </a:p>
          <a:p>
            <a:endParaRPr lang="es-MX" sz="1400" dirty="0">
              <a:solidFill>
                <a:schemeClr val="bg1"/>
              </a:solidFill>
            </a:endParaRPr>
          </a:p>
          <a:p>
            <a:r>
              <a:rPr lang="es-MX" sz="1400" dirty="0">
                <a:solidFill>
                  <a:schemeClr val="bg1"/>
                </a:solidFill>
              </a:rPr>
              <a:t>6. Las intervenciones de participación familiar, cuando forman parte de una iniciativa integral más amplia, pueden marcar la diferencia para los niños y las familias</a:t>
            </a:r>
          </a:p>
        </p:txBody>
      </p:sp>
      <p:sp>
        <p:nvSpPr>
          <p:cNvPr id="7" name="Rectangle 6">
            <a:extLst>
              <a:ext uri="{FF2B5EF4-FFF2-40B4-BE49-F238E27FC236}">
                <a16:creationId xmlns:a16="http://schemas.microsoft.com/office/drawing/2014/main" id="{FEA9B6A9-50C1-41B3-820F-99E79A9F722D}"/>
              </a:ext>
            </a:extLst>
          </p:cNvPr>
          <p:cNvSpPr/>
          <p:nvPr/>
        </p:nvSpPr>
        <p:spPr>
          <a:xfrm>
            <a:off x="8293716" y="1947851"/>
            <a:ext cx="3724862" cy="3539430"/>
          </a:xfrm>
          <a:prstGeom prst="rect">
            <a:avLst/>
          </a:prstGeom>
          <a:solidFill>
            <a:srgbClr val="92D050"/>
          </a:solidFill>
        </p:spPr>
        <p:txBody>
          <a:bodyPr wrap="square">
            <a:spAutoFit/>
          </a:bodyPr>
          <a:lstStyle/>
          <a:p>
            <a:r>
              <a:rPr lang="es-MX" sz="1400" dirty="0">
                <a:solidFill>
                  <a:schemeClr val="bg1"/>
                </a:solidFill>
              </a:rPr>
              <a:t>7. La participación familiar reconoce que las familias desempeñan múltiples funciones en el desarrollo y el aprendizaje de los estudiantes.</a:t>
            </a:r>
          </a:p>
          <a:p>
            <a:endParaRPr lang="es-MX" sz="1400" dirty="0">
              <a:solidFill>
                <a:schemeClr val="bg1"/>
              </a:solidFill>
            </a:endParaRPr>
          </a:p>
          <a:p>
            <a:r>
              <a:rPr lang="es-MX" sz="1400" dirty="0">
                <a:solidFill>
                  <a:schemeClr val="bg1"/>
                </a:solidFill>
              </a:rPr>
              <a:t>8. La participación familiar es más efectiva cuando </a:t>
            </a:r>
            <a:r>
              <a:rPr lang="es-MX" sz="1400" dirty="0" err="1">
                <a:solidFill>
                  <a:schemeClr val="bg1"/>
                </a:solidFill>
              </a:rPr>
              <a:t>úne</a:t>
            </a:r>
            <a:r>
              <a:rPr lang="es-MX" sz="1400" dirty="0">
                <a:solidFill>
                  <a:schemeClr val="bg1"/>
                </a:solidFill>
              </a:rPr>
              <a:t> a las familias, los educadores y las comunidades para cocrear estrategias que logren resultados mutuamente acordados para los niños, las familias, las escuelas y las comunidades.</a:t>
            </a:r>
          </a:p>
          <a:p>
            <a:endParaRPr lang="es-MX" sz="1400" dirty="0">
              <a:solidFill>
                <a:schemeClr val="bg1"/>
              </a:solidFill>
            </a:endParaRPr>
          </a:p>
          <a:p>
            <a:r>
              <a:rPr lang="es-MX" sz="1400" dirty="0">
                <a:solidFill>
                  <a:schemeClr val="bg1"/>
                </a:solidFill>
              </a:rPr>
              <a:t>9. La participación familiar requiere cambios en la mentalidad de las familias, maestros y otros que trabajan con niños, cambios en las pólizas de las organizaciones y una comprensión pública más amplia de la importancia de la participación familiar y lo que implica en su comunidad.</a:t>
            </a:r>
          </a:p>
        </p:txBody>
      </p:sp>
    </p:spTree>
    <p:extLst>
      <p:ext uri="{BB962C8B-B14F-4D97-AF65-F5344CB8AC3E}">
        <p14:creationId xmlns:p14="http://schemas.microsoft.com/office/powerpoint/2010/main" val="642069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E7EAC-D400-4B00-A643-EB7617993A84}"/>
              </a:ext>
            </a:extLst>
          </p:cNvPr>
          <p:cNvSpPr>
            <a:spLocks noGrp="1"/>
          </p:cNvSpPr>
          <p:nvPr>
            <p:ph type="title"/>
          </p:nvPr>
        </p:nvSpPr>
        <p:spPr>
          <a:xfrm>
            <a:off x="-425825" y="244886"/>
            <a:ext cx="13043647" cy="518203"/>
          </a:xfrm>
        </p:spPr>
        <p:txBody>
          <a:bodyPr/>
          <a:lstStyle/>
          <a:p>
            <a:pPr algn="ctr"/>
            <a:r>
              <a:rPr lang="en-US" sz="3600" dirty="0"/>
              <a:t>Co-</a:t>
            </a:r>
            <a:r>
              <a:rPr lang="en-US" sz="3600" dirty="0" err="1"/>
              <a:t>crear</a:t>
            </a:r>
            <a:r>
              <a:rPr lang="en-US" sz="3600" dirty="0"/>
              <a:t> la </a:t>
            </a:r>
            <a:r>
              <a:rPr lang="en-US" sz="3600" dirty="0" err="1"/>
              <a:t>participación</a:t>
            </a:r>
            <a:r>
              <a:rPr lang="en-US" sz="3600" dirty="0"/>
              <a:t> de las </a:t>
            </a:r>
            <a:r>
              <a:rPr lang="en-US" sz="3600" dirty="0" err="1"/>
              <a:t>familias</a:t>
            </a:r>
            <a:r>
              <a:rPr lang="en-US" sz="3600" dirty="0"/>
              <a:t> y la </a:t>
            </a:r>
            <a:r>
              <a:rPr lang="en-US" sz="3600" dirty="0" err="1"/>
              <a:t>comunidad</a:t>
            </a:r>
            <a:r>
              <a:rPr lang="en-US" sz="3600" dirty="0"/>
              <a:t> </a:t>
            </a:r>
          </a:p>
        </p:txBody>
      </p:sp>
      <p:sp>
        <p:nvSpPr>
          <p:cNvPr id="4" name="TextBox 3">
            <a:extLst>
              <a:ext uri="{FF2B5EF4-FFF2-40B4-BE49-F238E27FC236}">
                <a16:creationId xmlns:a16="http://schemas.microsoft.com/office/drawing/2014/main" id="{E8A04DC4-6E89-43B5-BCEB-A60D82A85965}"/>
              </a:ext>
            </a:extLst>
          </p:cNvPr>
          <p:cNvSpPr txBox="1"/>
          <p:nvPr/>
        </p:nvSpPr>
        <p:spPr>
          <a:xfrm>
            <a:off x="113122" y="2379787"/>
            <a:ext cx="6372905" cy="1723549"/>
          </a:xfrm>
          <a:prstGeom prst="rect">
            <a:avLst/>
          </a:prstGeom>
          <a:noFill/>
        </p:spPr>
        <p:txBody>
          <a:bodyPr wrap="square" rtlCol="0">
            <a:spAutoFit/>
          </a:bodyPr>
          <a:lstStyle/>
          <a:p>
            <a:r>
              <a:rPr lang="en-US" sz="1600" b="1" dirty="0" err="1"/>
              <a:t>Título</a:t>
            </a:r>
            <a:r>
              <a:rPr lang="en-US" sz="1600" b="1" dirty="0"/>
              <a:t> I </a:t>
            </a:r>
            <a:r>
              <a:rPr lang="en-US" sz="1600" b="1" dirty="0" err="1"/>
              <a:t>Póliza</a:t>
            </a:r>
            <a:r>
              <a:rPr lang="en-US" sz="1600" b="1" dirty="0"/>
              <a:t> de la Participación de los Padres y la Familia</a:t>
            </a:r>
            <a:endParaRPr lang="en-US" sz="1600" dirty="0"/>
          </a:p>
          <a:p>
            <a:r>
              <a:rPr lang="es-ES" dirty="0"/>
              <a:t>La póliza de participación de padres y familias a nivel escolar debe desarrollarse conjuntamente y distribuirse a los padres anualmente. Debería ser una póliza escrita que se actualice periódicamente para satisfacer los cambios en las </a:t>
            </a:r>
            <a:r>
              <a:rPr lang="es-ES" dirty="0" err="1"/>
              <a:t>necesidadses</a:t>
            </a:r>
            <a:r>
              <a:rPr lang="es-ES" dirty="0"/>
              <a:t> de los padres y de la escuela.</a:t>
            </a:r>
            <a:endParaRPr lang="en-US" dirty="0"/>
          </a:p>
        </p:txBody>
      </p:sp>
      <p:sp>
        <p:nvSpPr>
          <p:cNvPr id="5" name="TextBox 4">
            <a:extLst>
              <a:ext uri="{FF2B5EF4-FFF2-40B4-BE49-F238E27FC236}">
                <a16:creationId xmlns:a16="http://schemas.microsoft.com/office/drawing/2014/main" id="{6EDC3A9A-7C87-434D-8546-3CFFA6BC1958}"/>
              </a:ext>
            </a:extLst>
          </p:cNvPr>
          <p:cNvSpPr txBox="1"/>
          <p:nvPr/>
        </p:nvSpPr>
        <p:spPr>
          <a:xfrm>
            <a:off x="6486027" y="2379787"/>
            <a:ext cx="5075914" cy="1754326"/>
          </a:xfrm>
          <a:prstGeom prst="rect">
            <a:avLst/>
          </a:prstGeom>
          <a:noFill/>
        </p:spPr>
        <p:txBody>
          <a:bodyPr wrap="square" rtlCol="0">
            <a:spAutoFit/>
          </a:bodyPr>
          <a:lstStyle/>
          <a:p>
            <a:r>
              <a:rPr lang="en-US" sz="1600" b="1" dirty="0" err="1"/>
              <a:t>Pacto</a:t>
            </a:r>
            <a:r>
              <a:rPr lang="en-US" sz="1600" b="1" dirty="0"/>
              <a:t> entre la </a:t>
            </a:r>
            <a:r>
              <a:rPr lang="en-US" sz="1600" b="1" dirty="0" err="1"/>
              <a:t>escuela</a:t>
            </a:r>
            <a:r>
              <a:rPr lang="en-US" sz="1600" b="1" dirty="0"/>
              <a:t> y los padres</a:t>
            </a:r>
            <a:r>
              <a:rPr lang="en-US" b="1" dirty="0"/>
              <a:t>         </a:t>
            </a:r>
            <a:endParaRPr lang="en-US" dirty="0"/>
          </a:p>
          <a:p>
            <a:r>
              <a:rPr lang="es-ES" dirty="0"/>
              <a:t>El Pacto entre Escuela y Padres está incluido en la Póliza de Participación de los Padres del Título I; por lo tanto, se distribuye anualmente. El compromiso debe actualizarse periódicamente para satisfacer las necesidades cambiantes de los padres y la escuela.</a:t>
            </a:r>
            <a:endParaRPr lang="en-US" dirty="0"/>
          </a:p>
        </p:txBody>
      </p:sp>
      <p:sp>
        <p:nvSpPr>
          <p:cNvPr id="6" name="TextBox 5">
            <a:extLst>
              <a:ext uri="{FF2B5EF4-FFF2-40B4-BE49-F238E27FC236}">
                <a16:creationId xmlns:a16="http://schemas.microsoft.com/office/drawing/2014/main" id="{BB8437F6-1E15-4A30-A4F9-2524510B818C}"/>
              </a:ext>
            </a:extLst>
          </p:cNvPr>
          <p:cNvSpPr txBox="1"/>
          <p:nvPr/>
        </p:nvSpPr>
        <p:spPr>
          <a:xfrm>
            <a:off x="352850" y="945404"/>
            <a:ext cx="11316615" cy="1384995"/>
          </a:xfrm>
          <a:prstGeom prst="rect">
            <a:avLst/>
          </a:prstGeom>
          <a:noFill/>
        </p:spPr>
        <p:txBody>
          <a:bodyPr wrap="square" rtlCol="0">
            <a:spAutoFit/>
          </a:bodyPr>
          <a:lstStyle/>
          <a:p>
            <a:pPr algn="ctr"/>
            <a:r>
              <a:rPr lang="es-MX" sz="3600" dirty="0">
                <a:solidFill>
                  <a:schemeClr val="accent5">
                    <a:lumMod val="60000"/>
                    <a:lumOff val="40000"/>
                  </a:schemeClr>
                </a:solidFill>
              </a:rPr>
              <a:t>¿Usted sabía qué?</a:t>
            </a:r>
            <a:endParaRPr lang="en-US" sz="1600" dirty="0">
              <a:solidFill>
                <a:schemeClr val="accent5">
                  <a:lumMod val="60000"/>
                  <a:lumOff val="40000"/>
                </a:schemeClr>
              </a:solidFill>
            </a:endParaRPr>
          </a:p>
          <a:p>
            <a:pPr algn="ctr"/>
            <a:r>
              <a:rPr lang="en-US" sz="2400" dirty="0">
                <a:solidFill>
                  <a:schemeClr val="accent5">
                    <a:lumMod val="60000"/>
                    <a:lumOff val="40000"/>
                  </a:schemeClr>
                </a:solidFill>
              </a:rPr>
              <a:t>¡</a:t>
            </a:r>
            <a:r>
              <a:rPr lang="es-ES" sz="2400" dirty="0">
                <a:solidFill>
                  <a:schemeClr val="accent5">
                    <a:lumMod val="60000"/>
                    <a:lumOff val="40000"/>
                  </a:schemeClr>
                </a:solidFill>
              </a:rPr>
              <a:t>TODAS las escuelas de SUSD son requeridas a tener un repaso anual CON los padres y las familias!</a:t>
            </a:r>
            <a:endParaRPr lang="en-US" sz="2400" dirty="0">
              <a:solidFill>
                <a:schemeClr val="accent5">
                  <a:lumMod val="60000"/>
                  <a:lumOff val="40000"/>
                </a:schemeClr>
              </a:solidFill>
            </a:endParaRPr>
          </a:p>
        </p:txBody>
      </p:sp>
      <p:sp>
        <p:nvSpPr>
          <p:cNvPr id="9" name="Rectangle 8">
            <a:extLst>
              <a:ext uri="{FF2B5EF4-FFF2-40B4-BE49-F238E27FC236}">
                <a16:creationId xmlns:a16="http://schemas.microsoft.com/office/drawing/2014/main" id="{1ECB2B1E-7B9D-4B4E-8F15-3D5B181AD878}"/>
              </a:ext>
            </a:extLst>
          </p:cNvPr>
          <p:cNvSpPr/>
          <p:nvPr/>
        </p:nvSpPr>
        <p:spPr>
          <a:xfrm>
            <a:off x="855878" y="6111335"/>
            <a:ext cx="7483450" cy="646331"/>
          </a:xfrm>
          <a:prstGeom prst="rect">
            <a:avLst/>
          </a:prstGeom>
        </p:spPr>
        <p:txBody>
          <a:bodyPr wrap="square">
            <a:spAutoFit/>
          </a:bodyPr>
          <a:lstStyle/>
          <a:p>
            <a:r>
              <a:rPr lang="en-US" dirty="0"/>
              <a:t>Check Out King Elementary School: </a:t>
            </a:r>
            <a:r>
              <a:rPr lang="en-US" dirty="0">
                <a:hlinkClick r:id="rId2"/>
              </a:rPr>
              <a:t>https://www.stocktonusd.net/Page/43</a:t>
            </a:r>
            <a:endParaRPr lang="en-US" dirty="0"/>
          </a:p>
          <a:p>
            <a:endParaRPr lang="en-US" dirty="0"/>
          </a:p>
        </p:txBody>
      </p:sp>
      <p:pic>
        <p:nvPicPr>
          <p:cNvPr id="11" name="Picture 10">
            <a:extLst>
              <a:ext uri="{FF2B5EF4-FFF2-40B4-BE49-F238E27FC236}">
                <a16:creationId xmlns:a16="http://schemas.microsoft.com/office/drawing/2014/main" id="{E0D50874-40B7-414C-9244-0FFAC3825389}"/>
              </a:ext>
            </a:extLst>
          </p:cNvPr>
          <p:cNvPicPr>
            <a:picLocks noChangeAspect="1"/>
          </p:cNvPicPr>
          <p:nvPr/>
        </p:nvPicPr>
        <p:blipFill>
          <a:blip r:embed="rId3"/>
          <a:stretch>
            <a:fillRect/>
          </a:stretch>
        </p:blipFill>
        <p:spPr>
          <a:xfrm>
            <a:off x="6807735" y="4232889"/>
            <a:ext cx="2267067" cy="1657435"/>
          </a:xfrm>
          <a:prstGeom prst="rect">
            <a:avLst/>
          </a:prstGeom>
        </p:spPr>
      </p:pic>
      <p:pic>
        <p:nvPicPr>
          <p:cNvPr id="12" name="Picture 11">
            <a:extLst>
              <a:ext uri="{FF2B5EF4-FFF2-40B4-BE49-F238E27FC236}">
                <a16:creationId xmlns:a16="http://schemas.microsoft.com/office/drawing/2014/main" id="{1B4C942A-1F06-4FB6-84CF-8E7ECA52AE72}"/>
              </a:ext>
            </a:extLst>
          </p:cNvPr>
          <p:cNvPicPr>
            <a:picLocks noChangeAspect="1"/>
          </p:cNvPicPr>
          <p:nvPr/>
        </p:nvPicPr>
        <p:blipFill>
          <a:blip r:embed="rId4"/>
          <a:stretch>
            <a:fillRect/>
          </a:stretch>
        </p:blipFill>
        <p:spPr>
          <a:xfrm>
            <a:off x="1616822" y="4252466"/>
            <a:ext cx="2286117" cy="1689187"/>
          </a:xfrm>
          <a:prstGeom prst="rect">
            <a:avLst/>
          </a:prstGeom>
        </p:spPr>
      </p:pic>
      <p:pic>
        <p:nvPicPr>
          <p:cNvPr id="13" name="Picture 12">
            <a:extLst>
              <a:ext uri="{FF2B5EF4-FFF2-40B4-BE49-F238E27FC236}">
                <a16:creationId xmlns:a16="http://schemas.microsoft.com/office/drawing/2014/main" id="{764FD79E-07F3-4469-8106-B7ED255C7B04}"/>
              </a:ext>
            </a:extLst>
          </p:cNvPr>
          <p:cNvPicPr>
            <a:picLocks noChangeAspect="1"/>
          </p:cNvPicPr>
          <p:nvPr/>
        </p:nvPicPr>
        <p:blipFill>
          <a:blip r:embed="rId5"/>
          <a:stretch>
            <a:fillRect/>
          </a:stretch>
        </p:blipFill>
        <p:spPr>
          <a:xfrm>
            <a:off x="4218960" y="4252466"/>
            <a:ext cx="2267067" cy="1720938"/>
          </a:xfrm>
          <a:prstGeom prst="rect">
            <a:avLst/>
          </a:prstGeom>
        </p:spPr>
      </p:pic>
      <p:pic>
        <p:nvPicPr>
          <p:cNvPr id="3" name="Picture 2">
            <a:extLst>
              <a:ext uri="{FF2B5EF4-FFF2-40B4-BE49-F238E27FC236}">
                <a16:creationId xmlns:a16="http://schemas.microsoft.com/office/drawing/2014/main" id="{C2EB7CCD-4AD8-47A6-829D-B804E595C4A9}"/>
              </a:ext>
            </a:extLst>
          </p:cNvPr>
          <p:cNvPicPr>
            <a:picLocks noChangeAspect="1"/>
          </p:cNvPicPr>
          <p:nvPr/>
        </p:nvPicPr>
        <p:blipFill>
          <a:blip r:embed="rId6"/>
          <a:stretch>
            <a:fillRect/>
          </a:stretch>
        </p:blipFill>
        <p:spPr>
          <a:xfrm>
            <a:off x="9074802" y="5365307"/>
            <a:ext cx="2904796" cy="1270848"/>
          </a:xfrm>
          <a:prstGeom prst="rect">
            <a:avLst/>
          </a:prstGeom>
        </p:spPr>
      </p:pic>
    </p:spTree>
    <p:extLst>
      <p:ext uri="{BB962C8B-B14F-4D97-AF65-F5344CB8AC3E}">
        <p14:creationId xmlns:p14="http://schemas.microsoft.com/office/powerpoint/2010/main" val="3314720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B27D5-A2C1-4EA8-AB91-79C03E91AF1B}"/>
              </a:ext>
            </a:extLst>
          </p:cNvPr>
          <p:cNvSpPr>
            <a:spLocks noGrp="1"/>
          </p:cNvSpPr>
          <p:nvPr>
            <p:ph type="title"/>
          </p:nvPr>
        </p:nvSpPr>
        <p:spPr/>
        <p:txBody>
          <a:bodyPr/>
          <a:lstStyle/>
          <a:p>
            <a:r>
              <a:rPr lang="es-ES" dirty="0"/>
              <a:t>Póliza de participación a nivel escolar</a:t>
            </a:r>
            <a:endParaRPr lang="en-US" dirty="0"/>
          </a:p>
        </p:txBody>
      </p:sp>
      <p:pic>
        <p:nvPicPr>
          <p:cNvPr id="4" name="Content Placeholder 3">
            <a:extLst>
              <a:ext uri="{FF2B5EF4-FFF2-40B4-BE49-F238E27FC236}">
                <a16:creationId xmlns:a16="http://schemas.microsoft.com/office/drawing/2014/main" id="{803FAFE2-483A-40F5-939E-D7DF9B69B8DA}"/>
              </a:ext>
            </a:extLst>
          </p:cNvPr>
          <p:cNvPicPr>
            <a:picLocks noGrp="1" noChangeAspect="1"/>
          </p:cNvPicPr>
          <p:nvPr>
            <p:ph idx="1"/>
          </p:nvPr>
        </p:nvPicPr>
        <p:blipFill>
          <a:blip r:embed="rId2"/>
          <a:stretch>
            <a:fillRect/>
          </a:stretch>
        </p:blipFill>
        <p:spPr>
          <a:xfrm>
            <a:off x="211584" y="1074509"/>
            <a:ext cx="4026343" cy="5207000"/>
          </a:xfrm>
          <a:prstGeom prst="rect">
            <a:avLst/>
          </a:prstGeom>
        </p:spPr>
      </p:pic>
      <p:sp>
        <p:nvSpPr>
          <p:cNvPr id="5" name="TextBox 4">
            <a:extLst>
              <a:ext uri="{FF2B5EF4-FFF2-40B4-BE49-F238E27FC236}">
                <a16:creationId xmlns:a16="http://schemas.microsoft.com/office/drawing/2014/main" id="{D8C2A3BD-CE13-4911-96A0-22788E1C86DC}"/>
              </a:ext>
            </a:extLst>
          </p:cNvPr>
          <p:cNvSpPr txBox="1"/>
          <p:nvPr/>
        </p:nvSpPr>
        <p:spPr>
          <a:xfrm>
            <a:off x="4237927" y="889275"/>
            <a:ext cx="7742489" cy="4778231"/>
          </a:xfrm>
          <a:prstGeom prst="rect">
            <a:avLst/>
          </a:prstGeom>
          <a:noFill/>
          <a:ln w="38100" cap="rnd">
            <a:solidFill>
              <a:schemeClr val="tx1"/>
            </a:solidFill>
            <a:bevel/>
          </a:ln>
        </p:spPr>
        <p:txBody>
          <a:bodyPr wrap="square" rtlCol="0">
            <a:spAutoFit/>
          </a:bodyPr>
          <a:lstStyle/>
          <a:p>
            <a:r>
              <a:rPr lang="es-ES" sz="1450" dirty="0">
                <a:solidFill>
                  <a:srgbClr val="0070C0"/>
                </a:solidFill>
                <a:latin typeface="Calibri" panose="020F0502020204030204" pitchFamily="34" charset="0"/>
                <a:ea typeface="Calibri" panose="020F0502020204030204" pitchFamily="34" charset="0"/>
                <a:cs typeface="Calibri" panose="020F0502020204030204" pitchFamily="34" charset="0"/>
              </a:rPr>
              <a:t>1. Convocar a la reunión anual del Título I para informar a los padres de los estudiantes participantes sobre los requisitos del Título I y sus derechos a participar.</a:t>
            </a:r>
          </a:p>
          <a:p>
            <a:endParaRPr lang="es-ES" sz="145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r>
              <a:rPr lang="es-ES" sz="1450" dirty="0">
                <a:solidFill>
                  <a:schemeClr val="accent2"/>
                </a:solidFill>
                <a:latin typeface="Calibri" panose="020F0502020204030204" pitchFamily="34" charset="0"/>
                <a:ea typeface="Calibri" panose="020F0502020204030204" pitchFamily="34" charset="0"/>
                <a:cs typeface="Calibri" panose="020F0502020204030204" pitchFamily="34" charset="0"/>
              </a:rPr>
              <a:t>2. Ofrezca una cantidad flexible de reuniones</a:t>
            </a:r>
          </a:p>
          <a:p>
            <a:endParaRPr lang="es-ES" sz="145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s-ES" sz="1450" dirty="0">
                <a:solidFill>
                  <a:srgbClr val="0070C0"/>
                </a:solidFill>
                <a:latin typeface="Calibri" panose="020F0502020204030204" pitchFamily="34" charset="0"/>
                <a:ea typeface="Calibri" panose="020F0502020204030204" pitchFamily="34" charset="0"/>
                <a:cs typeface="Calibri" panose="020F0502020204030204" pitchFamily="34" charset="0"/>
              </a:rPr>
              <a:t>3. Involucrar a los padres de los estudiantes participantes de una manera organizada, continua y oportuna, en la planificación, revisión y mejoramiento de sus programas de Título I y la póliza de participación de los padres de Título I.</a:t>
            </a:r>
          </a:p>
          <a:p>
            <a:endParaRPr lang="es-ES" sz="145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s-ES" sz="1450" dirty="0">
                <a:solidFill>
                  <a:schemeClr val="accent2"/>
                </a:solidFill>
                <a:latin typeface="Calibri" panose="020F0502020204030204" pitchFamily="34" charset="0"/>
                <a:ea typeface="Calibri" panose="020F0502020204030204" pitchFamily="34" charset="0"/>
                <a:cs typeface="Calibri" panose="020F0502020204030204" pitchFamily="34" charset="0"/>
              </a:rPr>
              <a:t>4. Proporcionar a los padres de los estudiantes participantes información oportuna sobre los programas de Título I.</a:t>
            </a:r>
          </a:p>
          <a:p>
            <a:endParaRPr lang="es-ES" sz="145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s-ES" sz="1450" dirty="0">
                <a:solidFill>
                  <a:srgbClr val="0070C0"/>
                </a:solidFill>
                <a:latin typeface="Calibri" panose="020F0502020204030204" pitchFamily="34" charset="0"/>
                <a:ea typeface="Calibri" panose="020F0502020204030204" pitchFamily="34" charset="0"/>
                <a:cs typeface="Calibri" panose="020F0502020204030204" pitchFamily="34" charset="0"/>
              </a:rPr>
              <a:t>5. Proporcionar a los padres de los estudiantes participantes una explicación del plan de estudios, las evaluaciones académicas y los niveles de competencia que se espera que alcancen los estudiantes.</a:t>
            </a:r>
          </a:p>
          <a:p>
            <a:endParaRPr lang="es-ES" sz="145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s-ES" sz="1450" dirty="0">
                <a:solidFill>
                  <a:schemeClr val="accent2"/>
                </a:solidFill>
                <a:latin typeface="Calibri" panose="020F0502020204030204" pitchFamily="34" charset="0"/>
                <a:ea typeface="Calibri" panose="020F0502020204030204" pitchFamily="34" charset="0"/>
                <a:cs typeface="Calibri" panose="020F0502020204030204" pitchFamily="34" charset="0"/>
              </a:rPr>
              <a:t>6. Proporcionar a los padres de los estudiantes participantes, si lo solicitan, oportunidades de reuniones periódicas para participar en las decisiones relacionadas con la educación de sus hijos.</a:t>
            </a:r>
          </a:p>
          <a:p>
            <a:endParaRPr lang="es-ES" sz="145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s-ES" sz="1450" dirty="0">
                <a:solidFill>
                  <a:srgbClr val="0070C0"/>
                </a:solidFill>
                <a:latin typeface="Calibri" panose="020F0502020204030204" pitchFamily="34" charset="0"/>
                <a:ea typeface="Calibri" panose="020F0502020204030204" pitchFamily="34" charset="0"/>
                <a:cs typeface="Calibri" panose="020F0502020204030204" pitchFamily="34" charset="0"/>
              </a:rPr>
              <a:t>7. Si el plan del programa para toda la escuela según la Sección 1114(b) de ESSA no es satisfactorio para los padres de los niños participantes, envíe cualquier comentario de los padres sobre el plan cuando la escuela lo ponga a disposición de la LEA (Sección 1116[c] de ESSA). .</a:t>
            </a:r>
            <a:endParaRPr lang="en-US" sz="145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A4D381F-06B5-4BCA-9FC0-9834F0CB33C5}"/>
              </a:ext>
            </a:extLst>
          </p:cNvPr>
          <p:cNvPicPr>
            <a:picLocks noChangeAspect="1"/>
          </p:cNvPicPr>
          <p:nvPr/>
        </p:nvPicPr>
        <p:blipFill>
          <a:blip r:embed="rId3"/>
          <a:stretch>
            <a:fillRect/>
          </a:stretch>
        </p:blipFill>
        <p:spPr>
          <a:xfrm>
            <a:off x="8974318" y="5667506"/>
            <a:ext cx="3006098" cy="969927"/>
          </a:xfrm>
          <a:prstGeom prst="rect">
            <a:avLst/>
          </a:prstGeom>
        </p:spPr>
      </p:pic>
    </p:spTree>
    <p:extLst>
      <p:ext uri="{BB962C8B-B14F-4D97-AF65-F5344CB8AC3E}">
        <p14:creationId xmlns:p14="http://schemas.microsoft.com/office/powerpoint/2010/main" val="2444989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B27D5-A2C1-4EA8-AB91-79C03E91AF1B}"/>
              </a:ext>
            </a:extLst>
          </p:cNvPr>
          <p:cNvSpPr>
            <a:spLocks noGrp="1"/>
          </p:cNvSpPr>
          <p:nvPr>
            <p:ph type="title"/>
          </p:nvPr>
        </p:nvSpPr>
        <p:spPr/>
        <p:txBody>
          <a:bodyPr/>
          <a:lstStyle/>
          <a:p>
            <a:r>
              <a:rPr lang="en-US" dirty="0" err="1"/>
              <a:t>pacto</a:t>
            </a:r>
            <a:r>
              <a:rPr lang="en-US" dirty="0"/>
              <a:t> entre </a:t>
            </a:r>
            <a:r>
              <a:rPr lang="en-US" dirty="0" err="1"/>
              <a:t>escuela</a:t>
            </a:r>
            <a:r>
              <a:rPr lang="en-US" dirty="0"/>
              <a:t> y padres</a:t>
            </a:r>
          </a:p>
        </p:txBody>
      </p:sp>
      <p:pic>
        <p:nvPicPr>
          <p:cNvPr id="8" name="Content Placeholder 7">
            <a:extLst>
              <a:ext uri="{FF2B5EF4-FFF2-40B4-BE49-F238E27FC236}">
                <a16:creationId xmlns:a16="http://schemas.microsoft.com/office/drawing/2014/main" id="{4C2CC630-6365-4304-AE5F-611364874379}"/>
              </a:ext>
            </a:extLst>
          </p:cNvPr>
          <p:cNvPicPr>
            <a:picLocks noGrp="1" noChangeAspect="1"/>
          </p:cNvPicPr>
          <p:nvPr>
            <p:ph idx="1"/>
          </p:nvPr>
        </p:nvPicPr>
        <p:blipFill>
          <a:blip r:embed="rId2"/>
          <a:stretch>
            <a:fillRect/>
          </a:stretch>
        </p:blipFill>
        <p:spPr>
          <a:xfrm>
            <a:off x="564094" y="1074509"/>
            <a:ext cx="3178533" cy="5207000"/>
          </a:xfrm>
          <a:prstGeom prst="rect">
            <a:avLst/>
          </a:prstGeom>
        </p:spPr>
      </p:pic>
      <p:sp>
        <p:nvSpPr>
          <p:cNvPr id="9" name="TextBox 8">
            <a:extLst>
              <a:ext uri="{FF2B5EF4-FFF2-40B4-BE49-F238E27FC236}">
                <a16:creationId xmlns:a16="http://schemas.microsoft.com/office/drawing/2014/main" id="{D3AC5AEC-50E5-4C03-8094-659D62496ED7}"/>
              </a:ext>
            </a:extLst>
          </p:cNvPr>
          <p:cNvSpPr txBox="1"/>
          <p:nvPr/>
        </p:nvSpPr>
        <p:spPr>
          <a:xfrm>
            <a:off x="3893766" y="843677"/>
            <a:ext cx="7633422" cy="5170646"/>
          </a:xfrm>
          <a:prstGeom prst="rect">
            <a:avLst/>
          </a:prstGeom>
          <a:noFill/>
          <a:ln w="38100" cap="rnd">
            <a:solidFill>
              <a:schemeClr val="tx1"/>
            </a:solidFill>
            <a:bevel/>
          </a:ln>
        </p:spPr>
        <p:txBody>
          <a:bodyPr wrap="square" rtlCol="0">
            <a:spAutoFit/>
          </a:bodyPr>
          <a:lstStyle/>
          <a:p>
            <a:pPr algn="ctr"/>
            <a:r>
              <a:rPr lang="es-ES" sz="2200" b="1" dirty="0">
                <a:solidFill>
                  <a:srgbClr val="0070C0"/>
                </a:solidFill>
                <a:latin typeface="Calibri" panose="020F0502020204030204" pitchFamily="34" charset="0"/>
                <a:ea typeface="Calibri" panose="020F0502020204030204" pitchFamily="34" charset="0"/>
                <a:cs typeface="Calibri" panose="020F0502020204030204" pitchFamily="34" charset="0"/>
              </a:rPr>
              <a:t>¿QUÉ ES UN PACTO PARA EL LOGRO ESCOLAR ENTRE LA ESCUELA Y LOS PADRES?</a:t>
            </a:r>
          </a:p>
          <a:p>
            <a:pPr algn="ctr"/>
            <a:r>
              <a:rPr lang="es-ES" sz="2200" dirty="0">
                <a:latin typeface="Calibri" panose="020F0502020204030204" pitchFamily="34" charset="0"/>
                <a:ea typeface="Calibri" panose="020F0502020204030204" pitchFamily="34" charset="0"/>
                <a:cs typeface="Calibri" panose="020F0502020204030204" pitchFamily="34" charset="0"/>
              </a:rPr>
              <a:t>Un Pacto entre la escuela y los padres para el logro académico es un pacto que los padres, estudiantes y maestros desarrollan juntos. Explica cómo los padres y maestros trabajarán juntos para asegurarse de que todos nuestros estudiantes alcancen o superen los estándares de nivel de grado.</a:t>
            </a:r>
            <a:r>
              <a:rPr lang="en-US" sz="2200" dirty="0">
                <a:latin typeface="Calibri" panose="020F0502020204030204" pitchFamily="34" charset="0"/>
                <a:ea typeface="Calibri" panose="020F0502020204030204" pitchFamily="34" charset="0"/>
                <a:cs typeface="Calibri" panose="020F0502020204030204" pitchFamily="34" charset="0"/>
              </a:rPr>
              <a:t>.</a:t>
            </a:r>
          </a:p>
          <a:p>
            <a:endParaRPr lang="en-US" sz="2200" dirty="0">
              <a:latin typeface="Calibri" panose="020F0502020204030204" pitchFamily="34" charset="0"/>
              <a:ea typeface="Calibri" panose="020F0502020204030204" pitchFamily="34" charset="0"/>
              <a:cs typeface="Calibri" panose="020F0502020204030204" pitchFamily="34" charset="0"/>
            </a:endParaRPr>
          </a:p>
          <a:p>
            <a:pPr marL="1257300" lvl="2" indent="-342900">
              <a:buAutoNum type="arabicPeriod"/>
            </a:pPr>
            <a:r>
              <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rPr>
              <a:t>Metas del Distrito y de la Escuela</a:t>
            </a:r>
          </a:p>
          <a:p>
            <a:pPr marL="1257300" lvl="2" indent="-342900">
              <a:buAutoNum type="arabicPeriod"/>
            </a:pPr>
            <a:r>
              <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rPr>
              <a:t>El rol de la escuela</a:t>
            </a:r>
          </a:p>
          <a:p>
            <a:pPr marL="1257300" lvl="2" indent="-342900">
              <a:buAutoNum type="arabicPeriod"/>
            </a:pPr>
            <a:r>
              <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rPr>
              <a:t>El rol de los padres</a:t>
            </a:r>
          </a:p>
          <a:p>
            <a:pPr marL="1257300" lvl="2" indent="-342900">
              <a:buAutoNum type="arabicPeriod"/>
            </a:pPr>
            <a:r>
              <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rPr>
              <a:t>Rol del estudiante</a:t>
            </a:r>
          </a:p>
          <a:p>
            <a:pPr marL="1257300" lvl="2" indent="-342900">
              <a:buAutoNum type="arabicPeriod"/>
            </a:pPr>
            <a:r>
              <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rPr>
              <a:t>Actividades para construir asociaciones</a:t>
            </a:r>
          </a:p>
          <a:p>
            <a:pPr marL="1257300" lvl="2" indent="-342900">
              <a:buAutoNum type="arabicPeriod"/>
            </a:pPr>
            <a:r>
              <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rPr>
              <a:t>Comunicación sobre el aprendizaje de los estudiantes.</a:t>
            </a:r>
          </a:p>
          <a:p>
            <a:pPr marL="1257300" lvl="2" indent="-342900">
              <a:buAutoNum type="arabicPeriod"/>
            </a:pPr>
            <a:r>
              <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rPr>
              <a:t>Desarrollado conjuntamente</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499EA65-C389-41EE-839B-DF9E1D83D7F4}"/>
              </a:ext>
            </a:extLst>
          </p:cNvPr>
          <p:cNvPicPr>
            <a:picLocks noChangeAspect="1"/>
          </p:cNvPicPr>
          <p:nvPr/>
        </p:nvPicPr>
        <p:blipFill>
          <a:blip r:embed="rId3"/>
          <a:stretch>
            <a:fillRect/>
          </a:stretch>
        </p:blipFill>
        <p:spPr>
          <a:xfrm>
            <a:off x="8974318" y="5646655"/>
            <a:ext cx="3109361" cy="1135929"/>
          </a:xfrm>
          <a:prstGeom prst="rect">
            <a:avLst/>
          </a:prstGeom>
        </p:spPr>
      </p:pic>
    </p:spTree>
    <p:extLst>
      <p:ext uri="{BB962C8B-B14F-4D97-AF65-F5344CB8AC3E}">
        <p14:creationId xmlns:p14="http://schemas.microsoft.com/office/powerpoint/2010/main" val="850128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EDD1-E3F4-461E-B551-88C464969BCD}"/>
              </a:ext>
            </a:extLst>
          </p:cNvPr>
          <p:cNvSpPr>
            <a:spLocks noGrp="1"/>
          </p:cNvSpPr>
          <p:nvPr>
            <p:ph type="title"/>
          </p:nvPr>
        </p:nvSpPr>
        <p:spPr>
          <a:xfrm>
            <a:off x="263951" y="176665"/>
            <a:ext cx="12022318" cy="1325563"/>
          </a:xfrm>
        </p:spPr>
        <p:txBody>
          <a:bodyPr>
            <a:normAutofit/>
          </a:bodyPr>
          <a:lstStyle/>
          <a:p>
            <a:pPr algn="ctr"/>
            <a:r>
              <a:rPr lang="es-ES" sz="3600" dirty="0"/>
              <a:t>recomendaciones de Prioridad para el año 2023–2034</a:t>
            </a:r>
          </a:p>
        </p:txBody>
      </p:sp>
      <p:sp>
        <p:nvSpPr>
          <p:cNvPr id="5" name="Rectangle 4">
            <a:extLst>
              <a:ext uri="{FF2B5EF4-FFF2-40B4-BE49-F238E27FC236}">
                <a16:creationId xmlns:a16="http://schemas.microsoft.com/office/drawing/2014/main" id="{E31A88BB-6925-440E-96B7-6FFA0402448A}"/>
              </a:ext>
            </a:extLst>
          </p:cNvPr>
          <p:cNvSpPr/>
          <p:nvPr/>
        </p:nvSpPr>
        <p:spPr>
          <a:xfrm>
            <a:off x="9054988" y="1828841"/>
            <a:ext cx="3137012" cy="3416320"/>
          </a:xfrm>
          <a:prstGeom prst="rect">
            <a:avLst/>
          </a:prstGeom>
        </p:spPr>
        <p:txBody>
          <a:bodyPr wrap="square">
            <a:spAutoFit/>
          </a:bodyPr>
          <a:lstStyle/>
          <a:p>
            <a:pPr algn="ctr"/>
            <a:r>
              <a:rPr lang="es-ES" dirty="0">
                <a:solidFill>
                  <a:srgbClr val="FFC000"/>
                </a:solidFill>
              </a:rPr>
              <a:t>DECISIONES TOMADAS</a:t>
            </a:r>
          </a:p>
          <a:p>
            <a:pPr algn="ctr"/>
            <a:endParaRPr lang="es-ES" dirty="0">
              <a:solidFill>
                <a:srgbClr val="FFC000"/>
              </a:solidFill>
            </a:endParaRPr>
          </a:p>
          <a:p>
            <a:pPr algn="ctr"/>
            <a:r>
              <a:rPr lang="es-ES" dirty="0">
                <a:solidFill>
                  <a:srgbClr val="FFC000"/>
                </a:solidFill>
              </a:rPr>
              <a:t>HOY</a:t>
            </a:r>
          </a:p>
          <a:p>
            <a:pPr algn="ctr"/>
            <a:r>
              <a:rPr lang="es-ES" dirty="0">
                <a:solidFill>
                  <a:srgbClr val="FFC000"/>
                </a:solidFill>
              </a:rPr>
              <a:t> </a:t>
            </a:r>
          </a:p>
          <a:p>
            <a:pPr algn="ctr"/>
            <a:r>
              <a:rPr lang="es-ES" dirty="0">
                <a:solidFill>
                  <a:srgbClr val="FFC000"/>
                </a:solidFill>
              </a:rPr>
              <a:t>PARA MEJORAR LOS</a:t>
            </a:r>
          </a:p>
          <a:p>
            <a:pPr algn="ctr"/>
            <a:endParaRPr lang="es-ES" dirty="0">
              <a:solidFill>
                <a:srgbClr val="FFC000"/>
              </a:solidFill>
            </a:endParaRPr>
          </a:p>
          <a:p>
            <a:pPr algn="ctr"/>
            <a:r>
              <a:rPr lang="es-ES" dirty="0">
                <a:solidFill>
                  <a:srgbClr val="FFC000"/>
                </a:solidFill>
              </a:rPr>
              <a:t>RESULTADOS EDUCATIVOS</a:t>
            </a:r>
          </a:p>
          <a:p>
            <a:pPr algn="ctr"/>
            <a:endParaRPr lang="es-ES" dirty="0">
              <a:solidFill>
                <a:srgbClr val="FFC000"/>
              </a:solidFill>
            </a:endParaRPr>
          </a:p>
          <a:p>
            <a:pPr algn="ctr"/>
            <a:r>
              <a:rPr lang="es-ES" dirty="0">
                <a:solidFill>
                  <a:srgbClr val="FFC000"/>
                </a:solidFill>
              </a:rPr>
              <a:t>SON LAS MEJORES</a:t>
            </a:r>
          </a:p>
          <a:p>
            <a:pPr algn="ctr"/>
            <a:endParaRPr lang="es-ES" dirty="0">
              <a:solidFill>
                <a:srgbClr val="FFC000"/>
              </a:solidFill>
            </a:endParaRPr>
          </a:p>
          <a:p>
            <a:pPr algn="ctr"/>
            <a:r>
              <a:rPr lang="es-ES" dirty="0">
                <a:solidFill>
                  <a:srgbClr val="FFC000"/>
                </a:solidFill>
              </a:rPr>
              <a:t>PARA LOS ESTUDIANTES</a:t>
            </a:r>
          </a:p>
          <a:p>
            <a:pPr algn="ctr"/>
            <a:endParaRPr lang="en-US" dirty="0">
              <a:solidFill>
                <a:srgbClr val="FFC000"/>
              </a:solidFill>
            </a:endParaRPr>
          </a:p>
        </p:txBody>
      </p:sp>
      <p:pic>
        <p:nvPicPr>
          <p:cNvPr id="3" name="Picture 2">
            <a:extLst>
              <a:ext uri="{FF2B5EF4-FFF2-40B4-BE49-F238E27FC236}">
                <a16:creationId xmlns:a16="http://schemas.microsoft.com/office/drawing/2014/main" id="{5B2FB5F3-A710-40BA-B1B7-53DC00A9DFF4}"/>
              </a:ext>
            </a:extLst>
          </p:cNvPr>
          <p:cNvPicPr>
            <a:picLocks noChangeAspect="1"/>
          </p:cNvPicPr>
          <p:nvPr/>
        </p:nvPicPr>
        <p:blipFill>
          <a:blip r:embed="rId3"/>
          <a:stretch>
            <a:fillRect/>
          </a:stretch>
        </p:blipFill>
        <p:spPr>
          <a:xfrm>
            <a:off x="8973033" y="5449702"/>
            <a:ext cx="3218967" cy="1408298"/>
          </a:xfrm>
          <a:prstGeom prst="rect">
            <a:avLst/>
          </a:prstGeom>
        </p:spPr>
      </p:pic>
      <p:pic>
        <p:nvPicPr>
          <p:cNvPr id="9" name="Content Placeholder 8">
            <a:extLst>
              <a:ext uri="{FF2B5EF4-FFF2-40B4-BE49-F238E27FC236}">
                <a16:creationId xmlns:a16="http://schemas.microsoft.com/office/drawing/2014/main" id="{3563AD0A-2D33-45DC-854E-CD9DE353B62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7325" y="1828841"/>
            <a:ext cx="7534656" cy="4279392"/>
          </a:xfrm>
        </p:spPr>
      </p:pic>
    </p:spTree>
    <p:extLst>
      <p:ext uri="{BB962C8B-B14F-4D97-AF65-F5344CB8AC3E}">
        <p14:creationId xmlns:p14="http://schemas.microsoft.com/office/powerpoint/2010/main" val="213801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C7BE7-F4B7-43C2-91DA-BE76A67CC257}"/>
              </a:ext>
            </a:extLst>
          </p:cNvPr>
          <p:cNvSpPr>
            <a:spLocks noGrp="1"/>
          </p:cNvSpPr>
          <p:nvPr>
            <p:ph type="ctrTitle"/>
          </p:nvPr>
        </p:nvSpPr>
        <p:spPr>
          <a:xfrm>
            <a:off x="353294" y="3269242"/>
            <a:ext cx="9354909" cy="1269568"/>
          </a:xfrm>
        </p:spPr>
        <p:txBody>
          <a:bodyPr/>
          <a:lstStyle/>
          <a:p>
            <a:r>
              <a:rPr lang="es-ES" dirty="0"/>
              <a:t>Prioridades actuales del distrito del año escolar 2023-2024 (</a:t>
            </a:r>
            <a:r>
              <a:rPr lang="es-ES" dirty="0" err="1"/>
              <a:t>sy</a:t>
            </a:r>
            <a:r>
              <a:rPr lang="es-ES" dirty="0"/>
              <a:t>)</a:t>
            </a:r>
            <a:endParaRPr lang="en-US" dirty="0"/>
          </a:p>
        </p:txBody>
      </p:sp>
      <p:sp>
        <p:nvSpPr>
          <p:cNvPr id="3" name="Subtitle 2">
            <a:extLst>
              <a:ext uri="{FF2B5EF4-FFF2-40B4-BE49-F238E27FC236}">
                <a16:creationId xmlns:a16="http://schemas.microsoft.com/office/drawing/2014/main" id="{AE23187E-8E79-488B-BEAD-F7B1E21C99B1}"/>
              </a:ext>
            </a:extLst>
          </p:cNvPr>
          <p:cNvSpPr>
            <a:spLocks noGrp="1"/>
          </p:cNvSpPr>
          <p:nvPr>
            <p:ph type="subTitle" idx="1"/>
          </p:nvPr>
        </p:nvSpPr>
        <p:spPr>
          <a:xfrm>
            <a:off x="571754" y="4584789"/>
            <a:ext cx="8917990" cy="497594"/>
          </a:xfrm>
        </p:spPr>
        <p:txBody>
          <a:bodyPr>
            <a:normAutofit/>
          </a:bodyPr>
          <a:lstStyle/>
          <a:p>
            <a:r>
              <a:rPr lang="en-US" dirty="0"/>
              <a:t>Desarrollo de LCAP para los </a:t>
            </a:r>
            <a:r>
              <a:rPr lang="en-US" dirty="0" err="1"/>
              <a:t>siguientes</a:t>
            </a:r>
            <a:r>
              <a:rPr lang="en-US" dirty="0"/>
              <a:t> </a:t>
            </a:r>
            <a:r>
              <a:rPr lang="en-US" dirty="0" err="1"/>
              <a:t>tres</a:t>
            </a:r>
            <a:r>
              <a:rPr lang="en-US" dirty="0"/>
              <a:t> </a:t>
            </a:r>
            <a:r>
              <a:rPr lang="en-US" dirty="0" err="1"/>
              <a:t>años</a:t>
            </a:r>
            <a:r>
              <a:rPr lang="en-US" dirty="0"/>
              <a:t> 2024-2027</a:t>
            </a:r>
          </a:p>
        </p:txBody>
      </p:sp>
      <p:sp>
        <p:nvSpPr>
          <p:cNvPr id="5" name="Text Placeholder 4">
            <a:extLst>
              <a:ext uri="{FF2B5EF4-FFF2-40B4-BE49-F238E27FC236}">
                <a16:creationId xmlns:a16="http://schemas.microsoft.com/office/drawing/2014/main" id="{98DE3AEB-7377-47E1-9389-C9EDD303514E}"/>
              </a:ext>
            </a:extLst>
          </p:cNvPr>
          <p:cNvSpPr>
            <a:spLocks noGrp="1"/>
          </p:cNvSpPr>
          <p:nvPr>
            <p:ph type="body" sz="quarter" idx="11"/>
          </p:nvPr>
        </p:nvSpPr>
        <p:spPr>
          <a:xfrm>
            <a:off x="571754" y="5422391"/>
            <a:ext cx="6896273" cy="368125"/>
          </a:xfrm>
        </p:spPr>
        <p:txBody>
          <a:bodyPr>
            <a:normAutofit fontScale="85000" lnSpcReduction="10000"/>
          </a:bodyPr>
          <a:lstStyle/>
          <a:p>
            <a:r>
              <a:rPr lang="es-ES" dirty="0"/>
              <a:t>LCAP | Participación de Socios Educativos | Diciembre 4 del año 2023</a:t>
            </a:r>
            <a:endParaRPr lang="en-US" dirty="0"/>
          </a:p>
        </p:txBody>
      </p:sp>
      <p:pic>
        <p:nvPicPr>
          <p:cNvPr id="4" name="Picture 3">
            <a:extLst>
              <a:ext uri="{FF2B5EF4-FFF2-40B4-BE49-F238E27FC236}">
                <a16:creationId xmlns:a16="http://schemas.microsoft.com/office/drawing/2014/main" id="{2AEDFF1B-310C-49C5-BEDB-47FFFA08F313}"/>
              </a:ext>
            </a:extLst>
          </p:cNvPr>
          <p:cNvPicPr>
            <a:picLocks noChangeAspect="1"/>
          </p:cNvPicPr>
          <p:nvPr/>
        </p:nvPicPr>
        <p:blipFill>
          <a:blip r:embed="rId3"/>
          <a:stretch>
            <a:fillRect/>
          </a:stretch>
        </p:blipFill>
        <p:spPr>
          <a:xfrm>
            <a:off x="10048973" y="4555456"/>
            <a:ext cx="2143027" cy="1657095"/>
          </a:xfrm>
          <a:prstGeom prst="rect">
            <a:avLst/>
          </a:prstGeom>
        </p:spPr>
      </p:pic>
      <p:pic>
        <p:nvPicPr>
          <p:cNvPr id="6" name="Picture 5">
            <a:extLst>
              <a:ext uri="{FF2B5EF4-FFF2-40B4-BE49-F238E27FC236}">
                <a16:creationId xmlns:a16="http://schemas.microsoft.com/office/drawing/2014/main" id="{D776A09B-516F-43EA-8CD6-B4A759775195}"/>
              </a:ext>
            </a:extLst>
          </p:cNvPr>
          <p:cNvPicPr>
            <a:picLocks noChangeAspect="1"/>
          </p:cNvPicPr>
          <p:nvPr/>
        </p:nvPicPr>
        <p:blipFill>
          <a:blip r:embed="rId4"/>
          <a:stretch>
            <a:fillRect/>
          </a:stretch>
        </p:blipFill>
        <p:spPr>
          <a:xfrm>
            <a:off x="113121" y="6288110"/>
            <a:ext cx="12192000" cy="569890"/>
          </a:xfrm>
          <a:prstGeom prst="rect">
            <a:avLst/>
          </a:prstGeom>
        </p:spPr>
      </p:pic>
    </p:spTree>
    <p:extLst>
      <p:ext uri="{BB962C8B-B14F-4D97-AF65-F5344CB8AC3E}">
        <p14:creationId xmlns:p14="http://schemas.microsoft.com/office/powerpoint/2010/main" val="4243735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8D89-EA0A-4CCD-ABF1-9AB3A239302E}"/>
              </a:ext>
            </a:extLst>
          </p:cNvPr>
          <p:cNvSpPr>
            <a:spLocks noGrp="1"/>
          </p:cNvSpPr>
          <p:nvPr>
            <p:ph type="title"/>
          </p:nvPr>
        </p:nvSpPr>
        <p:spPr/>
        <p:txBody>
          <a:bodyPr/>
          <a:lstStyle/>
          <a:p>
            <a:r>
              <a:rPr lang="en-US" dirty="0" err="1"/>
              <a:t>Prioridad</a:t>
            </a:r>
            <a:r>
              <a:rPr lang="en-US" dirty="0"/>
              <a:t> #1: </a:t>
            </a:r>
            <a:r>
              <a:rPr lang="en-US" dirty="0" err="1"/>
              <a:t>Garantía</a:t>
            </a:r>
            <a:r>
              <a:rPr lang="en-US" dirty="0"/>
              <a:t> de CALIDAD</a:t>
            </a:r>
          </a:p>
        </p:txBody>
      </p:sp>
      <p:pic>
        <p:nvPicPr>
          <p:cNvPr id="4" name="Content Placeholder 3">
            <a:extLst>
              <a:ext uri="{FF2B5EF4-FFF2-40B4-BE49-F238E27FC236}">
                <a16:creationId xmlns:a16="http://schemas.microsoft.com/office/drawing/2014/main" id="{10D39102-1D14-4E62-AEF5-AF33248E0483}"/>
              </a:ext>
            </a:extLst>
          </p:cNvPr>
          <p:cNvPicPr>
            <a:picLocks noGrp="1" noChangeAspect="1"/>
          </p:cNvPicPr>
          <p:nvPr>
            <p:ph idx="1"/>
          </p:nvPr>
        </p:nvPicPr>
        <p:blipFill>
          <a:blip r:embed="rId3"/>
          <a:stretch>
            <a:fillRect/>
          </a:stretch>
        </p:blipFill>
        <p:spPr>
          <a:xfrm>
            <a:off x="252274" y="1175752"/>
            <a:ext cx="4031089" cy="5207000"/>
          </a:xfrm>
          <a:prstGeom prst="rect">
            <a:avLst/>
          </a:prstGeom>
        </p:spPr>
      </p:pic>
      <p:sp>
        <p:nvSpPr>
          <p:cNvPr id="5" name="TextBox 4">
            <a:extLst>
              <a:ext uri="{FF2B5EF4-FFF2-40B4-BE49-F238E27FC236}">
                <a16:creationId xmlns:a16="http://schemas.microsoft.com/office/drawing/2014/main" id="{19DEAF18-1F31-4733-A8EB-674B95DEB4DE}"/>
              </a:ext>
            </a:extLst>
          </p:cNvPr>
          <p:cNvSpPr txBox="1"/>
          <p:nvPr/>
        </p:nvSpPr>
        <p:spPr>
          <a:xfrm>
            <a:off x="4636735" y="1074509"/>
            <a:ext cx="7135549" cy="1446550"/>
          </a:xfrm>
          <a:prstGeom prst="rect">
            <a:avLst/>
          </a:prstGeom>
          <a:noFill/>
          <a:ln w="38100" cap="rnd">
            <a:solidFill>
              <a:schemeClr val="tx1"/>
            </a:solidFill>
            <a:bevel/>
          </a:ln>
        </p:spPr>
        <p:txBody>
          <a:bodyPr wrap="square" rtlCol="0">
            <a:spAutoFit/>
          </a:bodyPr>
          <a:lstStyle/>
          <a:p>
            <a:pPr algn="ctr"/>
            <a:r>
              <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rPr>
              <a:t>METAS DE LCAP</a:t>
            </a:r>
          </a:p>
          <a:p>
            <a:r>
              <a:rPr lang="en-US" sz="2200" dirty="0">
                <a:solidFill>
                  <a:srgbClr val="0070C0"/>
                </a:solidFill>
                <a:latin typeface="Calibri" panose="020F0502020204030204" pitchFamily="34" charset="0"/>
                <a:ea typeface="Calibri" panose="020F0502020204030204" pitchFamily="34" charset="0"/>
                <a:cs typeface="Calibri" panose="020F0502020204030204" pitchFamily="34" charset="0"/>
              </a:rPr>
              <a:t>Meta 2 – </a:t>
            </a:r>
            <a:r>
              <a:rPr lang="en-US" sz="2200" dirty="0" err="1">
                <a:solidFill>
                  <a:srgbClr val="0070C0"/>
                </a:solidFill>
                <a:latin typeface="Calibri" panose="020F0502020204030204" pitchFamily="34" charset="0"/>
                <a:ea typeface="Calibri" panose="020F0502020204030204" pitchFamily="34" charset="0"/>
                <a:cs typeface="Calibri" panose="020F0502020204030204" pitchFamily="34" charset="0"/>
              </a:rPr>
              <a:t>Entornos</a:t>
            </a:r>
            <a:r>
              <a:rPr lang="en-US" sz="2200" dirty="0">
                <a:solidFill>
                  <a:srgbClr val="0070C0"/>
                </a:solidFill>
                <a:latin typeface="Calibri" panose="020F0502020204030204" pitchFamily="34" charset="0"/>
                <a:ea typeface="Calibri" panose="020F0502020204030204" pitchFamily="34" charset="0"/>
                <a:cs typeface="Calibri" panose="020F0502020204030204" pitchFamily="34" charset="0"/>
              </a:rPr>
              <a:t> de </a:t>
            </a:r>
            <a:r>
              <a:rPr lang="en-US" sz="2200" dirty="0" err="1">
                <a:solidFill>
                  <a:srgbClr val="0070C0"/>
                </a:solidFill>
                <a:latin typeface="Calibri" panose="020F0502020204030204" pitchFamily="34" charset="0"/>
                <a:ea typeface="Calibri" panose="020F0502020204030204" pitchFamily="34" charset="0"/>
                <a:cs typeface="Calibri" panose="020F0502020204030204" pitchFamily="34" charset="0"/>
              </a:rPr>
              <a:t>Aprendizaje</a:t>
            </a:r>
            <a:r>
              <a:rPr lang="en-US" sz="2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0070C0"/>
                </a:solidFill>
                <a:latin typeface="Calibri" panose="020F0502020204030204" pitchFamily="34" charset="0"/>
                <a:ea typeface="Calibri" panose="020F0502020204030204" pitchFamily="34" charset="0"/>
                <a:cs typeface="Calibri" panose="020F0502020204030204" pitchFamily="34" charset="0"/>
              </a:rPr>
              <a:t>Equitativos</a:t>
            </a:r>
            <a:endParaRPr lang="en-US" sz="2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endParaRPr lang="en-US" sz="2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n-US" sz="2200" dirty="0">
                <a:solidFill>
                  <a:srgbClr val="0070C0"/>
                </a:solidFill>
                <a:latin typeface="Calibri" panose="020F0502020204030204" pitchFamily="34" charset="0"/>
                <a:ea typeface="Calibri" panose="020F0502020204030204" pitchFamily="34" charset="0"/>
                <a:cs typeface="Calibri" panose="020F0502020204030204" pitchFamily="34" charset="0"/>
              </a:rPr>
              <a:t>Meta 3 – </a:t>
            </a:r>
            <a:r>
              <a:rPr lang="en-US" sz="2200" dirty="0" err="1">
                <a:solidFill>
                  <a:srgbClr val="0070C0"/>
                </a:solidFill>
                <a:latin typeface="Calibri" panose="020F0502020204030204" pitchFamily="34" charset="0"/>
                <a:ea typeface="Calibri" panose="020F0502020204030204" pitchFamily="34" charset="0"/>
                <a:cs typeface="Calibri" panose="020F0502020204030204" pitchFamily="34" charset="0"/>
              </a:rPr>
              <a:t>Asociaciones</a:t>
            </a:r>
            <a:r>
              <a:rPr lang="en-US" sz="2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0070C0"/>
                </a:solidFill>
                <a:latin typeface="Calibri" panose="020F0502020204030204" pitchFamily="34" charset="0"/>
                <a:ea typeface="Calibri" panose="020F0502020204030204" pitchFamily="34" charset="0"/>
                <a:cs typeface="Calibri" panose="020F0502020204030204" pitchFamily="34" charset="0"/>
              </a:rPr>
              <a:t>significativas</a:t>
            </a:r>
            <a:endParaRPr lang="en-US" sz="2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AF8D204-17B8-49A2-81AE-B1B491A491BD}"/>
              </a:ext>
            </a:extLst>
          </p:cNvPr>
          <p:cNvSpPr txBox="1"/>
          <p:nvPr/>
        </p:nvSpPr>
        <p:spPr>
          <a:xfrm>
            <a:off x="4327923" y="2976538"/>
            <a:ext cx="4992008" cy="3139321"/>
          </a:xfrm>
          <a:prstGeom prst="rect">
            <a:avLst/>
          </a:prstGeom>
          <a:noFill/>
          <a:ln w="38100" cap="rnd">
            <a:solidFill>
              <a:schemeClr val="tx1"/>
            </a:solidFill>
            <a:bevel/>
          </a:ln>
        </p:spPr>
        <p:txBody>
          <a:bodyPr wrap="square" rtlCol="0">
            <a:spAutoFit/>
          </a:bodyPr>
          <a:lstStyle/>
          <a:p>
            <a:pPr algn="ctr"/>
            <a:r>
              <a:rPr lang="en-US" sz="2200" b="1" dirty="0" err="1">
                <a:solidFill>
                  <a:srgbClr val="0070C0"/>
                </a:solidFill>
                <a:latin typeface="Calibri" panose="020F0502020204030204" pitchFamily="34" charset="0"/>
                <a:ea typeface="Calibri" panose="020F0502020204030204" pitchFamily="34" charset="0"/>
                <a:cs typeface="Calibri" panose="020F0502020204030204" pitchFamily="34" charset="0"/>
              </a:rPr>
              <a:t>Prioridades</a:t>
            </a:r>
            <a:r>
              <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2200" b="1" dirty="0" err="1">
                <a:solidFill>
                  <a:srgbClr val="0070C0"/>
                </a:solidFill>
                <a:latin typeface="Calibri" panose="020F0502020204030204" pitchFamily="34" charset="0"/>
                <a:ea typeface="Calibri" panose="020F0502020204030204" pitchFamily="34" charset="0"/>
                <a:cs typeface="Calibri" panose="020F0502020204030204" pitchFamily="34" charset="0"/>
              </a:rPr>
              <a:t>Estatales</a:t>
            </a:r>
            <a:r>
              <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p>
          <a:p>
            <a:endPar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rPr>
              <a:t>1 – Servicios Básicos</a:t>
            </a:r>
          </a:p>
          <a:p>
            <a:endPar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rPr>
              <a:t>3 – Participación de los padres y la familia</a:t>
            </a:r>
          </a:p>
          <a:p>
            <a:endPar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rPr>
              <a:t>5 – Participación estudiantil</a:t>
            </a:r>
          </a:p>
          <a:p>
            <a:endPar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rPr>
              <a:t>6 – Entorno Escolar</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B87FC0EB-6254-431C-A212-69DE8AA2410C}"/>
              </a:ext>
            </a:extLst>
          </p:cNvPr>
          <p:cNvSpPr/>
          <p:nvPr/>
        </p:nvSpPr>
        <p:spPr>
          <a:xfrm>
            <a:off x="4555815" y="6528960"/>
            <a:ext cx="4992008" cy="369332"/>
          </a:xfrm>
          <a:prstGeom prst="rect">
            <a:avLst/>
          </a:prstGeom>
        </p:spPr>
        <p:txBody>
          <a:bodyPr wrap="none">
            <a:spAutoFit/>
          </a:bodyPr>
          <a:lstStyle/>
          <a:p>
            <a:r>
              <a:rPr lang="en-US" dirty="0">
                <a:hlinkClick r:id="rId4"/>
              </a:rPr>
              <a:t>https://www.cde.ca.gov/eo/in/lcff1sys-resources.asp</a:t>
            </a:r>
            <a:r>
              <a:rPr lang="en-US" dirty="0"/>
              <a:t> </a:t>
            </a:r>
          </a:p>
        </p:txBody>
      </p:sp>
      <p:pic>
        <p:nvPicPr>
          <p:cNvPr id="8" name="Picture 7">
            <a:extLst>
              <a:ext uri="{FF2B5EF4-FFF2-40B4-BE49-F238E27FC236}">
                <a16:creationId xmlns:a16="http://schemas.microsoft.com/office/drawing/2014/main" id="{5DD6A8AD-810B-448A-9600-1B0997413711}"/>
              </a:ext>
            </a:extLst>
          </p:cNvPr>
          <p:cNvPicPr>
            <a:picLocks noChangeAspect="1"/>
          </p:cNvPicPr>
          <p:nvPr/>
        </p:nvPicPr>
        <p:blipFill>
          <a:blip r:embed="rId5"/>
          <a:stretch>
            <a:fillRect/>
          </a:stretch>
        </p:blipFill>
        <p:spPr>
          <a:xfrm>
            <a:off x="9364492" y="5469018"/>
            <a:ext cx="2628253" cy="1268011"/>
          </a:xfrm>
          <a:prstGeom prst="rect">
            <a:avLst/>
          </a:prstGeom>
        </p:spPr>
      </p:pic>
      <p:pic>
        <p:nvPicPr>
          <p:cNvPr id="9" name="Picture 8">
            <a:extLst>
              <a:ext uri="{FF2B5EF4-FFF2-40B4-BE49-F238E27FC236}">
                <a16:creationId xmlns:a16="http://schemas.microsoft.com/office/drawing/2014/main" id="{DD15A4F1-9AE8-4B39-AEAC-1839BBD1D2F3}"/>
              </a:ext>
            </a:extLst>
          </p:cNvPr>
          <p:cNvPicPr>
            <a:picLocks noChangeAspect="1"/>
          </p:cNvPicPr>
          <p:nvPr/>
        </p:nvPicPr>
        <p:blipFill>
          <a:blip r:embed="rId6"/>
          <a:stretch>
            <a:fillRect/>
          </a:stretch>
        </p:blipFill>
        <p:spPr>
          <a:xfrm>
            <a:off x="9256899" y="2586967"/>
            <a:ext cx="2843437" cy="2927971"/>
          </a:xfrm>
          <a:prstGeom prst="rect">
            <a:avLst/>
          </a:prstGeom>
        </p:spPr>
      </p:pic>
    </p:spTree>
    <p:extLst>
      <p:ext uri="{BB962C8B-B14F-4D97-AF65-F5344CB8AC3E}">
        <p14:creationId xmlns:p14="http://schemas.microsoft.com/office/powerpoint/2010/main" val="1611682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EB9A2-F0F4-44C5-B7F3-60691A6D390C}"/>
              </a:ext>
            </a:extLst>
          </p:cNvPr>
          <p:cNvSpPr>
            <a:spLocks noGrp="1"/>
          </p:cNvSpPr>
          <p:nvPr>
            <p:ph type="title"/>
          </p:nvPr>
        </p:nvSpPr>
        <p:spPr>
          <a:xfrm>
            <a:off x="381760" y="146646"/>
            <a:ext cx="11728142" cy="518203"/>
          </a:xfrm>
        </p:spPr>
        <p:txBody>
          <a:bodyPr/>
          <a:lstStyle/>
          <a:p>
            <a:r>
              <a:rPr lang="en-US" dirty="0" err="1"/>
              <a:t>Prioridad</a:t>
            </a:r>
            <a:r>
              <a:rPr lang="en-US" dirty="0"/>
              <a:t> #2 – </a:t>
            </a:r>
            <a:r>
              <a:rPr lang="en-US" dirty="0" err="1"/>
              <a:t>Altas</a:t>
            </a:r>
            <a:r>
              <a:rPr lang="en-US" dirty="0"/>
              <a:t> </a:t>
            </a:r>
            <a:r>
              <a:rPr lang="en-US" dirty="0" err="1"/>
              <a:t>expectativas</a:t>
            </a:r>
            <a:r>
              <a:rPr lang="en-US" dirty="0"/>
              <a:t> </a:t>
            </a:r>
          </a:p>
        </p:txBody>
      </p:sp>
      <p:pic>
        <p:nvPicPr>
          <p:cNvPr id="4" name="Content Placeholder 3">
            <a:extLst>
              <a:ext uri="{FF2B5EF4-FFF2-40B4-BE49-F238E27FC236}">
                <a16:creationId xmlns:a16="http://schemas.microsoft.com/office/drawing/2014/main" id="{95F1D009-0652-4626-A3BE-37F1EA69C4E3}"/>
              </a:ext>
            </a:extLst>
          </p:cNvPr>
          <p:cNvPicPr>
            <a:picLocks noGrp="1" noChangeAspect="1"/>
          </p:cNvPicPr>
          <p:nvPr>
            <p:ph idx="1"/>
          </p:nvPr>
        </p:nvPicPr>
        <p:blipFill>
          <a:blip r:embed="rId2"/>
          <a:stretch>
            <a:fillRect/>
          </a:stretch>
        </p:blipFill>
        <p:spPr>
          <a:xfrm>
            <a:off x="252274" y="1151690"/>
            <a:ext cx="4023012" cy="5207000"/>
          </a:xfrm>
          <a:prstGeom prst="rect">
            <a:avLst/>
          </a:prstGeom>
        </p:spPr>
      </p:pic>
      <p:sp>
        <p:nvSpPr>
          <p:cNvPr id="6" name="TextBox 5">
            <a:extLst>
              <a:ext uri="{FF2B5EF4-FFF2-40B4-BE49-F238E27FC236}">
                <a16:creationId xmlns:a16="http://schemas.microsoft.com/office/drawing/2014/main" id="{B815441B-E2BF-42BC-9143-8C05855C9526}"/>
              </a:ext>
            </a:extLst>
          </p:cNvPr>
          <p:cNvSpPr txBox="1"/>
          <p:nvPr/>
        </p:nvSpPr>
        <p:spPr>
          <a:xfrm>
            <a:off x="4636735" y="1074509"/>
            <a:ext cx="7135549" cy="1446550"/>
          </a:xfrm>
          <a:prstGeom prst="rect">
            <a:avLst/>
          </a:prstGeom>
          <a:noFill/>
          <a:ln w="38100" cap="rnd">
            <a:solidFill>
              <a:schemeClr val="tx1"/>
            </a:solidFill>
            <a:bevel/>
          </a:ln>
        </p:spPr>
        <p:txBody>
          <a:bodyPr wrap="square" rtlCol="0">
            <a:spAutoFit/>
          </a:bodyPr>
          <a:lstStyle/>
          <a:p>
            <a:pPr algn="ctr"/>
            <a:r>
              <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rPr>
              <a:t>METAS DE LCAP</a:t>
            </a:r>
            <a:endParaRPr lang="en-US" sz="2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ctr"/>
            <a:r>
              <a:rPr lang="en-US" sz="2200" dirty="0">
                <a:solidFill>
                  <a:srgbClr val="0070C0"/>
                </a:solidFill>
                <a:latin typeface="Calibri" panose="020F0502020204030204" pitchFamily="34" charset="0"/>
                <a:ea typeface="Calibri" panose="020F0502020204030204" pitchFamily="34" charset="0"/>
                <a:cs typeface="Calibri" panose="020F0502020204030204" pitchFamily="34" charset="0"/>
              </a:rPr>
              <a:t>Meta 2 – </a:t>
            </a:r>
            <a:r>
              <a:rPr lang="en-US" sz="2200" dirty="0" err="1">
                <a:solidFill>
                  <a:srgbClr val="0070C0"/>
                </a:solidFill>
                <a:latin typeface="Calibri" panose="020F0502020204030204" pitchFamily="34" charset="0"/>
                <a:ea typeface="Calibri" panose="020F0502020204030204" pitchFamily="34" charset="0"/>
                <a:cs typeface="Calibri" panose="020F0502020204030204" pitchFamily="34" charset="0"/>
              </a:rPr>
              <a:t>Entornos</a:t>
            </a:r>
            <a:r>
              <a:rPr lang="en-US" sz="2200" dirty="0">
                <a:solidFill>
                  <a:srgbClr val="0070C0"/>
                </a:solidFill>
                <a:latin typeface="Calibri" panose="020F0502020204030204" pitchFamily="34" charset="0"/>
                <a:ea typeface="Calibri" panose="020F0502020204030204" pitchFamily="34" charset="0"/>
                <a:cs typeface="Calibri" panose="020F0502020204030204" pitchFamily="34" charset="0"/>
              </a:rPr>
              <a:t> de </a:t>
            </a:r>
            <a:r>
              <a:rPr lang="en-US" sz="2200" dirty="0" err="1">
                <a:solidFill>
                  <a:srgbClr val="0070C0"/>
                </a:solidFill>
                <a:latin typeface="Calibri" panose="020F0502020204030204" pitchFamily="34" charset="0"/>
                <a:ea typeface="Calibri" panose="020F0502020204030204" pitchFamily="34" charset="0"/>
                <a:cs typeface="Calibri" panose="020F0502020204030204" pitchFamily="34" charset="0"/>
              </a:rPr>
              <a:t>Aprendizaje</a:t>
            </a:r>
            <a:r>
              <a:rPr lang="en-US" sz="2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0070C0"/>
                </a:solidFill>
                <a:latin typeface="Calibri" panose="020F0502020204030204" pitchFamily="34" charset="0"/>
                <a:ea typeface="Calibri" panose="020F0502020204030204" pitchFamily="34" charset="0"/>
                <a:cs typeface="Calibri" panose="020F0502020204030204" pitchFamily="34" charset="0"/>
              </a:rPr>
              <a:t>Equitativos</a:t>
            </a:r>
            <a:endParaRPr lang="en-US" sz="2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ctr"/>
            <a:r>
              <a:rPr lang="en-US" sz="2200" dirty="0">
                <a:solidFill>
                  <a:srgbClr val="0070C0"/>
                </a:solidFill>
                <a:latin typeface="Calibri" panose="020F0502020204030204" pitchFamily="34" charset="0"/>
                <a:ea typeface="Calibri" panose="020F0502020204030204" pitchFamily="34" charset="0"/>
                <a:cs typeface="Calibri" panose="020F0502020204030204" pitchFamily="34" charset="0"/>
              </a:rPr>
              <a:t>Meta 3 – </a:t>
            </a:r>
            <a:r>
              <a:rPr lang="en-US" sz="2200" dirty="0" err="1">
                <a:solidFill>
                  <a:srgbClr val="0070C0"/>
                </a:solidFill>
                <a:latin typeface="Calibri" panose="020F0502020204030204" pitchFamily="34" charset="0"/>
                <a:ea typeface="Calibri" panose="020F0502020204030204" pitchFamily="34" charset="0"/>
                <a:cs typeface="Calibri" panose="020F0502020204030204" pitchFamily="34" charset="0"/>
              </a:rPr>
              <a:t>Asociaciones</a:t>
            </a:r>
            <a:r>
              <a:rPr lang="en-US" sz="2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0070C0"/>
                </a:solidFill>
                <a:latin typeface="Calibri" panose="020F0502020204030204" pitchFamily="34" charset="0"/>
                <a:ea typeface="Calibri" panose="020F0502020204030204" pitchFamily="34" charset="0"/>
                <a:cs typeface="Calibri" panose="020F0502020204030204" pitchFamily="34" charset="0"/>
              </a:rPr>
              <a:t>significativas</a:t>
            </a:r>
            <a:endParaRPr lang="en-US" sz="2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E66E139-8ADB-443C-AB87-78914FF28682}"/>
              </a:ext>
            </a:extLst>
          </p:cNvPr>
          <p:cNvSpPr txBox="1"/>
          <p:nvPr/>
        </p:nvSpPr>
        <p:spPr>
          <a:xfrm>
            <a:off x="4373007" y="2644170"/>
            <a:ext cx="4893764" cy="3139321"/>
          </a:xfrm>
          <a:prstGeom prst="rect">
            <a:avLst/>
          </a:prstGeom>
          <a:noFill/>
          <a:ln w="38100" cap="rnd">
            <a:solidFill>
              <a:schemeClr val="tx1"/>
            </a:solidFill>
            <a:bevel/>
          </a:ln>
        </p:spPr>
        <p:txBody>
          <a:bodyPr wrap="square" rtlCol="0">
            <a:spAutoFit/>
          </a:bodyPr>
          <a:lstStyle/>
          <a:p>
            <a:pPr algn="ctr"/>
            <a:r>
              <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rPr>
              <a:t>PRIORIDADES ESTATALES</a:t>
            </a:r>
          </a:p>
          <a:p>
            <a:endPar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rPr>
              <a:t>1 – Servicios Básicos</a:t>
            </a:r>
          </a:p>
          <a:p>
            <a:endPar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rPr>
              <a:t>3 – Participación de los padres y la familia</a:t>
            </a:r>
          </a:p>
          <a:p>
            <a:endPar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rPr>
              <a:t>5 – Participación estudiantil</a:t>
            </a:r>
          </a:p>
          <a:p>
            <a:endPar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rPr>
              <a:t>6 – Entorno Escolar</a:t>
            </a:r>
          </a:p>
        </p:txBody>
      </p:sp>
      <p:pic>
        <p:nvPicPr>
          <p:cNvPr id="3" name="Picture 2">
            <a:extLst>
              <a:ext uri="{FF2B5EF4-FFF2-40B4-BE49-F238E27FC236}">
                <a16:creationId xmlns:a16="http://schemas.microsoft.com/office/drawing/2014/main" id="{D9223129-AEC6-4D98-95E5-C470E1E79A47}"/>
              </a:ext>
            </a:extLst>
          </p:cNvPr>
          <p:cNvPicPr>
            <a:picLocks noChangeAspect="1"/>
          </p:cNvPicPr>
          <p:nvPr/>
        </p:nvPicPr>
        <p:blipFill>
          <a:blip r:embed="rId3"/>
          <a:stretch>
            <a:fillRect/>
          </a:stretch>
        </p:blipFill>
        <p:spPr>
          <a:xfrm>
            <a:off x="9012025" y="5478767"/>
            <a:ext cx="3097877" cy="1355321"/>
          </a:xfrm>
          <a:prstGeom prst="rect">
            <a:avLst/>
          </a:prstGeom>
        </p:spPr>
      </p:pic>
      <p:pic>
        <p:nvPicPr>
          <p:cNvPr id="5" name="Picture 4">
            <a:extLst>
              <a:ext uri="{FF2B5EF4-FFF2-40B4-BE49-F238E27FC236}">
                <a16:creationId xmlns:a16="http://schemas.microsoft.com/office/drawing/2014/main" id="{7EED6EEF-0236-4A35-B161-04691F6CDD1B}"/>
              </a:ext>
            </a:extLst>
          </p:cNvPr>
          <p:cNvPicPr>
            <a:picLocks noChangeAspect="1"/>
          </p:cNvPicPr>
          <p:nvPr/>
        </p:nvPicPr>
        <p:blipFill>
          <a:blip r:embed="rId4"/>
          <a:stretch>
            <a:fillRect/>
          </a:stretch>
        </p:blipFill>
        <p:spPr>
          <a:xfrm>
            <a:off x="9351018" y="2546337"/>
            <a:ext cx="2840982" cy="2932430"/>
          </a:xfrm>
          <a:prstGeom prst="rect">
            <a:avLst/>
          </a:prstGeom>
        </p:spPr>
      </p:pic>
    </p:spTree>
    <p:extLst>
      <p:ext uri="{BB962C8B-B14F-4D97-AF65-F5344CB8AC3E}">
        <p14:creationId xmlns:p14="http://schemas.microsoft.com/office/powerpoint/2010/main" val="853444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944C1-A827-4427-A662-3F8DA2716DDD}"/>
              </a:ext>
            </a:extLst>
          </p:cNvPr>
          <p:cNvSpPr>
            <a:spLocks noGrp="1"/>
          </p:cNvSpPr>
          <p:nvPr>
            <p:ph type="title"/>
          </p:nvPr>
        </p:nvSpPr>
        <p:spPr>
          <a:xfrm>
            <a:off x="361359" y="191382"/>
            <a:ext cx="11728142" cy="518203"/>
          </a:xfrm>
        </p:spPr>
        <p:txBody>
          <a:bodyPr/>
          <a:lstStyle/>
          <a:p>
            <a:r>
              <a:rPr lang="en-US" dirty="0" err="1"/>
              <a:t>PRIORIdad</a:t>
            </a:r>
            <a:r>
              <a:rPr lang="en-US" dirty="0"/>
              <a:t> #3 – </a:t>
            </a:r>
            <a:r>
              <a:rPr lang="en-US" dirty="0" err="1"/>
              <a:t>mejoramiento</a:t>
            </a:r>
            <a:r>
              <a:rPr lang="en-US" dirty="0"/>
              <a:t> continuo</a:t>
            </a:r>
          </a:p>
        </p:txBody>
      </p:sp>
      <p:pic>
        <p:nvPicPr>
          <p:cNvPr id="4" name="Content Placeholder 3">
            <a:extLst>
              <a:ext uri="{FF2B5EF4-FFF2-40B4-BE49-F238E27FC236}">
                <a16:creationId xmlns:a16="http://schemas.microsoft.com/office/drawing/2014/main" id="{B8CF149D-BA1E-4CDC-9578-09722C82EAF8}"/>
              </a:ext>
            </a:extLst>
          </p:cNvPr>
          <p:cNvPicPr>
            <a:picLocks noGrp="1" noChangeAspect="1"/>
          </p:cNvPicPr>
          <p:nvPr>
            <p:ph idx="1"/>
          </p:nvPr>
        </p:nvPicPr>
        <p:blipFill>
          <a:blip r:embed="rId3"/>
          <a:stretch>
            <a:fillRect/>
          </a:stretch>
        </p:blipFill>
        <p:spPr>
          <a:xfrm>
            <a:off x="102499" y="1119534"/>
            <a:ext cx="4012849" cy="5207000"/>
          </a:xfrm>
          <a:prstGeom prst="rect">
            <a:avLst/>
          </a:prstGeom>
        </p:spPr>
      </p:pic>
      <p:sp>
        <p:nvSpPr>
          <p:cNvPr id="6" name="TextBox 5">
            <a:extLst>
              <a:ext uri="{FF2B5EF4-FFF2-40B4-BE49-F238E27FC236}">
                <a16:creationId xmlns:a16="http://schemas.microsoft.com/office/drawing/2014/main" id="{D69DC6B0-DCED-4DC5-9925-CC6BF4EAD30A}"/>
              </a:ext>
            </a:extLst>
          </p:cNvPr>
          <p:cNvSpPr txBox="1"/>
          <p:nvPr/>
        </p:nvSpPr>
        <p:spPr>
          <a:xfrm>
            <a:off x="4238979" y="990930"/>
            <a:ext cx="7850522" cy="2154436"/>
          </a:xfrm>
          <a:prstGeom prst="rect">
            <a:avLst/>
          </a:prstGeom>
          <a:noFill/>
          <a:ln w="38100" cap="rnd">
            <a:solidFill>
              <a:schemeClr val="tx1"/>
            </a:solidFill>
            <a:bevel/>
          </a:ln>
        </p:spPr>
        <p:txBody>
          <a:bodyPr wrap="square" rtlCol="0">
            <a:spAutoFit/>
          </a:bodyPr>
          <a:lstStyle/>
          <a:p>
            <a:pPr algn="ctr"/>
            <a:r>
              <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rPr>
              <a:t>METAS DE LCAP </a:t>
            </a:r>
          </a:p>
          <a:p>
            <a:pPr algn="ctr"/>
            <a:r>
              <a:rPr lang="es-ES" sz="1600" dirty="0">
                <a:solidFill>
                  <a:srgbClr val="0070C0"/>
                </a:solidFill>
                <a:latin typeface="Calibri" panose="020F0502020204030204" pitchFamily="34" charset="0"/>
                <a:ea typeface="Calibri" panose="020F0502020204030204" pitchFamily="34" charset="0"/>
                <a:cs typeface="Calibri" panose="020F0502020204030204" pitchFamily="34" charset="0"/>
              </a:rPr>
              <a:t>Meta 1 – Rendimiento estudiantil</a:t>
            </a:r>
          </a:p>
          <a:p>
            <a:pPr algn="ctr"/>
            <a:endParaRPr lang="es-ES"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ctr"/>
            <a:r>
              <a:rPr lang="es-ES" sz="1600" dirty="0">
                <a:solidFill>
                  <a:srgbClr val="0070C0"/>
                </a:solidFill>
                <a:latin typeface="Calibri" panose="020F0502020204030204" pitchFamily="34" charset="0"/>
                <a:ea typeface="Calibri" panose="020F0502020204030204" pitchFamily="34" charset="0"/>
                <a:cs typeface="Calibri" panose="020F0502020204030204" pitchFamily="34" charset="0"/>
              </a:rPr>
              <a:t>Meta 4, 5, 6 – Sistemas diferenciados de apoyo</a:t>
            </a:r>
          </a:p>
          <a:p>
            <a:pPr algn="ctr"/>
            <a:r>
              <a:rPr lang="es-ES" sz="1600" dirty="0">
                <a:solidFill>
                  <a:srgbClr val="0070C0"/>
                </a:solidFill>
                <a:latin typeface="Calibri" panose="020F0502020204030204" pitchFamily="34" charset="0"/>
                <a:ea typeface="Calibri" panose="020F0502020204030204" pitchFamily="34" charset="0"/>
                <a:cs typeface="Calibri" panose="020F0502020204030204" pitchFamily="34" charset="0"/>
              </a:rPr>
              <a:t>(Grupos de estudiantes: educación especial, estudiantes afroamericanos, estudiantes en hogares temporales y estudiantes sin hogar)</a:t>
            </a:r>
          </a:p>
          <a:p>
            <a:pPr algn="ctr"/>
            <a:endParaRPr lang="es-ES"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ctr"/>
            <a:r>
              <a:rPr lang="es-ES" sz="1600" dirty="0">
                <a:solidFill>
                  <a:srgbClr val="0070C0"/>
                </a:solidFill>
                <a:latin typeface="Calibri" panose="020F0502020204030204" pitchFamily="34" charset="0"/>
                <a:ea typeface="Calibri" panose="020F0502020204030204" pitchFamily="34" charset="0"/>
                <a:cs typeface="Calibri" panose="020F0502020204030204" pitchFamily="34" charset="0"/>
              </a:rPr>
              <a:t>Meta 7, 8 – Intervención Intensiva (ATSI y CSI)</a:t>
            </a:r>
            <a:endParaRPr lang="en-US" sz="1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766EE63-F5E4-4E6F-8330-A6FFEB8D81A4}"/>
              </a:ext>
            </a:extLst>
          </p:cNvPr>
          <p:cNvSpPr txBox="1"/>
          <p:nvPr/>
        </p:nvSpPr>
        <p:spPr>
          <a:xfrm>
            <a:off x="4115348" y="3275302"/>
            <a:ext cx="5992268" cy="3139321"/>
          </a:xfrm>
          <a:prstGeom prst="rect">
            <a:avLst/>
          </a:prstGeom>
          <a:noFill/>
          <a:ln w="38100" cap="rnd">
            <a:solidFill>
              <a:schemeClr val="tx1"/>
            </a:solidFill>
            <a:bevel/>
          </a:ln>
        </p:spPr>
        <p:txBody>
          <a:bodyPr wrap="square" rtlCol="0">
            <a:spAutoFit/>
          </a:bodyPr>
          <a:lstStyle/>
          <a:p>
            <a:pPr algn="ctr"/>
            <a:r>
              <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rPr>
              <a:t>STATE PRIORITIES</a:t>
            </a:r>
          </a:p>
          <a:p>
            <a:endPar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rPr>
              <a:t>2 – Estándares Académicos Estatales </a:t>
            </a:r>
            <a:r>
              <a:rPr lang="es-ES" sz="1000" dirty="0">
                <a:solidFill>
                  <a:srgbClr val="0070C0"/>
                </a:solidFill>
                <a:latin typeface="Calibri" panose="020F0502020204030204" pitchFamily="34" charset="0"/>
                <a:ea typeface="Calibri" panose="020F0502020204030204" pitchFamily="34" charset="0"/>
                <a:cs typeface="Calibri" panose="020F0502020204030204" pitchFamily="34" charset="0"/>
              </a:rPr>
              <a:t>(implementación)</a:t>
            </a:r>
          </a:p>
          <a:p>
            <a:endPar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rPr>
              <a:t>4 – Rendimiento estudiantil</a:t>
            </a:r>
          </a:p>
          <a:p>
            <a:endPar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rPr>
              <a:t>7 – Acceso a un amplio plan de estudio</a:t>
            </a:r>
          </a:p>
          <a:p>
            <a:endPar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s-ES" sz="2000" dirty="0">
                <a:solidFill>
                  <a:srgbClr val="0070C0"/>
                </a:solidFill>
                <a:latin typeface="Calibri" panose="020F0502020204030204" pitchFamily="34" charset="0"/>
                <a:ea typeface="Calibri" panose="020F0502020204030204" pitchFamily="34" charset="0"/>
                <a:cs typeface="Calibri" panose="020F0502020204030204" pitchFamily="34" charset="0"/>
              </a:rPr>
              <a:t>8 – Resultados en un curso de estudios completo</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38A12A53-D402-4B05-9EB4-1BCC22F15DC7}"/>
              </a:ext>
            </a:extLst>
          </p:cNvPr>
          <p:cNvPicPr>
            <a:picLocks noChangeAspect="1"/>
          </p:cNvPicPr>
          <p:nvPr/>
        </p:nvPicPr>
        <p:blipFill>
          <a:blip r:embed="rId4"/>
          <a:stretch>
            <a:fillRect/>
          </a:stretch>
        </p:blipFill>
        <p:spPr>
          <a:xfrm>
            <a:off x="4238979" y="6475294"/>
            <a:ext cx="5041829" cy="493819"/>
          </a:xfrm>
          <a:prstGeom prst="rect">
            <a:avLst/>
          </a:prstGeom>
        </p:spPr>
      </p:pic>
      <p:pic>
        <p:nvPicPr>
          <p:cNvPr id="3" name="Picture 2">
            <a:extLst>
              <a:ext uri="{FF2B5EF4-FFF2-40B4-BE49-F238E27FC236}">
                <a16:creationId xmlns:a16="http://schemas.microsoft.com/office/drawing/2014/main" id="{4185C03B-3A4D-4447-9C13-1DB344F8F9D3}"/>
              </a:ext>
            </a:extLst>
          </p:cNvPr>
          <p:cNvPicPr>
            <a:picLocks noChangeAspect="1"/>
          </p:cNvPicPr>
          <p:nvPr/>
        </p:nvPicPr>
        <p:blipFill>
          <a:blip r:embed="rId5"/>
          <a:stretch>
            <a:fillRect/>
          </a:stretch>
        </p:blipFill>
        <p:spPr>
          <a:xfrm>
            <a:off x="9404439" y="5450346"/>
            <a:ext cx="2787561" cy="1407654"/>
          </a:xfrm>
          <a:prstGeom prst="rect">
            <a:avLst/>
          </a:prstGeom>
        </p:spPr>
      </p:pic>
      <p:pic>
        <p:nvPicPr>
          <p:cNvPr id="5" name="Picture 4">
            <a:extLst>
              <a:ext uri="{FF2B5EF4-FFF2-40B4-BE49-F238E27FC236}">
                <a16:creationId xmlns:a16="http://schemas.microsoft.com/office/drawing/2014/main" id="{B5E45B5C-8CCB-400A-8ED3-82EC18DFA081}"/>
              </a:ext>
            </a:extLst>
          </p:cNvPr>
          <p:cNvPicPr>
            <a:picLocks noChangeAspect="1"/>
          </p:cNvPicPr>
          <p:nvPr/>
        </p:nvPicPr>
        <p:blipFill>
          <a:blip r:embed="rId6"/>
          <a:stretch>
            <a:fillRect/>
          </a:stretch>
        </p:blipFill>
        <p:spPr>
          <a:xfrm>
            <a:off x="9607855" y="3214631"/>
            <a:ext cx="2380725" cy="2256193"/>
          </a:xfrm>
          <a:prstGeom prst="rect">
            <a:avLst/>
          </a:prstGeom>
        </p:spPr>
      </p:pic>
    </p:spTree>
    <p:extLst>
      <p:ext uri="{BB962C8B-B14F-4D97-AF65-F5344CB8AC3E}">
        <p14:creationId xmlns:p14="http://schemas.microsoft.com/office/powerpoint/2010/main" val="185437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944C1-A827-4427-A662-3F8DA2716DDD}"/>
              </a:ext>
            </a:extLst>
          </p:cNvPr>
          <p:cNvSpPr>
            <a:spLocks noGrp="1"/>
          </p:cNvSpPr>
          <p:nvPr>
            <p:ph type="title"/>
          </p:nvPr>
        </p:nvSpPr>
        <p:spPr/>
        <p:txBody>
          <a:bodyPr/>
          <a:lstStyle/>
          <a:p>
            <a:r>
              <a:rPr lang="en-US" dirty="0" err="1"/>
              <a:t>PRioridad</a:t>
            </a:r>
            <a:r>
              <a:rPr lang="en-US" dirty="0"/>
              <a:t> #4 – </a:t>
            </a:r>
            <a:r>
              <a:rPr lang="en-US" dirty="0" err="1"/>
              <a:t>confianza</a:t>
            </a:r>
            <a:r>
              <a:rPr lang="en-US" dirty="0"/>
              <a:t> de la </a:t>
            </a:r>
            <a:r>
              <a:rPr lang="en-US" dirty="0" err="1"/>
              <a:t>comunidad</a:t>
            </a:r>
            <a:endParaRPr lang="en-US" dirty="0"/>
          </a:p>
        </p:txBody>
      </p:sp>
      <p:sp>
        <p:nvSpPr>
          <p:cNvPr id="6" name="TextBox 5">
            <a:extLst>
              <a:ext uri="{FF2B5EF4-FFF2-40B4-BE49-F238E27FC236}">
                <a16:creationId xmlns:a16="http://schemas.microsoft.com/office/drawing/2014/main" id="{D69DC6B0-DCED-4DC5-9925-CC6BF4EAD30A}"/>
              </a:ext>
            </a:extLst>
          </p:cNvPr>
          <p:cNvSpPr txBox="1"/>
          <p:nvPr/>
        </p:nvSpPr>
        <p:spPr>
          <a:xfrm>
            <a:off x="4593488" y="1169982"/>
            <a:ext cx="7135549" cy="1107996"/>
          </a:xfrm>
          <a:prstGeom prst="rect">
            <a:avLst/>
          </a:prstGeom>
          <a:noFill/>
          <a:ln w="38100" cap="rnd">
            <a:solidFill>
              <a:schemeClr val="tx1"/>
            </a:solidFill>
            <a:bevel/>
          </a:ln>
        </p:spPr>
        <p:txBody>
          <a:bodyPr wrap="square" rtlCol="0">
            <a:spAutoFit/>
          </a:bodyPr>
          <a:lstStyle/>
          <a:p>
            <a:pPr algn="ctr"/>
            <a:r>
              <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rPr>
              <a:t>METAS DE LCAP </a:t>
            </a:r>
          </a:p>
          <a:p>
            <a:endParaRPr lang="en-US" sz="2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ctr"/>
            <a:r>
              <a:rPr lang="en-US" sz="2200" dirty="0">
                <a:solidFill>
                  <a:srgbClr val="0070C0"/>
                </a:solidFill>
                <a:latin typeface="Calibri" panose="020F0502020204030204" pitchFamily="34" charset="0"/>
                <a:ea typeface="Calibri" panose="020F0502020204030204" pitchFamily="34" charset="0"/>
                <a:cs typeface="Calibri" panose="020F0502020204030204" pitchFamily="34" charset="0"/>
              </a:rPr>
              <a:t>Meta 3 – </a:t>
            </a:r>
            <a:r>
              <a:rPr lang="en-US" sz="2200" dirty="0" err="1">
                <a:solidFill>
                  <a:srgbClr val="0070C0"/>
                </a:solidFill>
                <a:latin typeface="Calibri" panose="020F0502020204030204" pitchFamily="34" charset="0"/>
                <a:ea typeface="Calibri" panose="020F0502020204030204" pitchFamily="34" charset="0"/>
                <a:cs typeface="Calibri" panose="020F0502020204030204" pitchFamily="34" charset="0"/>
              </a:rPr>
              <a:t>Asociaciones</a:t>
            </a:r>
            <a:r>
              <a:rPr lang="en-US" sz="2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0070C0"/>
                </a:solidFill>
                <a:latin typeface="Calibri" panose="020F0502020204030204" pitchFamily="34" charset="0"/>
                <a:ea typeface="Calibri" panose="020F0502020204030204" pitchFamily="34" charset="0"/>
                <a:cs typeface="Calibri" panose="020F0502020204030204" pitchFamily="34" charset="0"/>
              </a:rPr>
              <a:t>significativas</a:t>
            </a:r>
            <a:endParaRPr lang="en-US" sz="2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766EE63-F5E4-4E6F-8330-A6FFEB8D81A4}"/>
              </a:ext>
            </a:extLst>
          </p:cNvPr>
          <p:cNvSpPr txBox="1"/>
          <p:nvPr/>
        </p:nvSpPr>
        <p:spPr>
          <a:xfrm>
            <a:off x="7260561" y="2680917"/>
            <a:ext cx="4468475" cy="2123658"/>
          </a:xfrm>
          <a:prstGeom prst="rect">
            <a:avLst/>
          </a:prstGeom>
          <a:noFill/>
          <a:ln w="38100" cap="rnd">
            <a:solidFill>
              <a:schemeClr val="tx1"/>
            </a:solidFill>
            <a:bevel/>
          </a:ln>
        </p:spPr>
        <p:txBody>
          <a:bodyPr wrap="square" rtlCol="0">
            <a:spAutoFit/>
          </a:bodyPr>
          <a:lstStyle/>
          <a:p>
            <a:pPr algn="ctr"/>
            <a:r>
              <a:rPr lang="es-MX" sz="2200" b="1" dirty="0">
                <a:solidFill>
                  <a:srgbClr val="0070C0"/>
                </a:solidFill>
                <a:latin typeface="Calibri" panose="020F0502020204030204" pitchFamily="34" charset="0"/>
                <a:ea typeface="Calibri" panose="020F0502020204030204" pitchFamily="34" charset="0"/>
                <a:cs typeface="Calibri" panose="020F0502020204030204" pitchFamily="34" charset="0"/>
              </a:rPr>
              <a:t>P</a:t>
            </a:r>
            <a:r>
              <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rPr>
              <a:t>RIORIDADES ESTATALES</a:t>
            </a:r>
          </a:p>
          <a:p>
            <a:endPar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rPr>
              <a:t>3 – Participación de los padres y la familia</a:t>
            </a:r>
          </a:p>
          <a:p>
            <a:endPar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es-ES" sz="2200" dirty="0">
                <a:solidFill>
                  <a:srgbClr val="0070C0"/>
                </a:solidFill>
                <a:latin typeface="Calibri" panose="020F0502020204030204" pitchFamily="34" charset="0"/>
                <a:ea typeface="Calibri" panose="020F0502020204030204" pitchFamily="34" charset="0"/>
                <a:cs typeface="Calibri" panose="020F0502020204030204" pitchFamily="34" charset="0"/>
              </a:rPr>
              <a:t>5 – Participación estudiantil</a:t>
            </a:r>
            <a:endParaRPr lang="en-US" sz="2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A6720D81-E60D-4671-9D86-58A0300F6C71}"/>
              </a:ext>
            </a:extLst>
          </p:cNvPr>
          <p:cNvPicPr>
            <a:picLocks noGrp="1" noChangeAspect="1"/>
          </p:cNvPicPr>
          <p:nvPr>
            <p:ph idx="1"/>
          </p:nvPr>
        </p:nvPicPr>
        <p:blipFill>
          <a:blip r:embed="rId2"/>
          <a:stretch>
            <a:fillRect/>
          </a:stretch>
        </p:blipFill>
        <p:spPr>
          <a:xfrm>
            <a:off x="252274" y="1139246"/>
            <a:ext cx="4000190" cy="5207000"/>
          </a:xfrm>
          <a:prstGeom prst="rect">
            <a:avLst/>
          </a:prstGeom>
        </p:spPr>
      </p:pic>
      <p:pic>
        <p:nvPicPr>
          <p:cNvPr id="10" name="Picture 9">
            <a:extLst>
              <a:ext uri="{FF2B5EF4-FFF2-40B4-BE49-F238E27FC236}">
                <a16:creationId xmlns:a16="http://schemas.microsoft.com/office/drawing/2014/main" id="{7CB7C843-DD6D-4EFA-8A9B-534AFCAD0559}"/>
              </a:ext>
            </a:extLst>
          </p:cNvPr>
          <p:cNvPicPr>
            <a:picLocks noChangeAspect="1"/>
          </p:cNvPicPr>
          <p:nvPr/>
        </p:nvPicPr>
        <p:blipFill>
          <a:blip r:embed="rId3"/>
          <a:stretch>
            <a:fillRect/>
          </a:stretch>
        </p:blipFill>
        <p:spPr>
          <a:xfrm>
            <a:off x="4322663" y="5763449"/>
            <a:ext cx="5041829" cy="493819"/>
          </a:xfrm>
          <a:prstGeom prst="rect">
            <a:avLst/>
          </a:prstGeom>
        </p:spPr>
      </p:pic>
      <p:pic>
        <p:nvPicPr>
          <p:cNvPr id="3" name="Picture 2">
            <a:extLst>
              <a:ext uri="{FF2B5EF4-FFF2-40B4-BE49-F238E27FC236}">
                <a16:creationId xmlns:a16="http://schemas.microsoft.com/office/drawing/2014/main" id="{4E8CE698-0045-4D10-B7AC-7C3FD4FB79F2}"/>
              </a:ext>
            </a:extLst>
          </p:cNvPr>
          <p:cNvPicPr>
            <a:picLocks noChangeAspect="1"/>
          </p:cNvPicPr>
          <p:nvPr/>
        </p:nvPicPr>
        <p:blipFill>
          <a:blip r:embed="rId4"/>
          <a:stretch>
            <a:fillRect/>
          </a:stretch>
        </p:blipFill>
        <p:spPr>
          <a:xfrm>
            <a:off x="9309814" y="5333515"/>
            <a:ext cx="2629912" cy="1408298"/>
          </a:xfrm>
          <a:prstGeom prst="rect">
            <a:avLst/>
          </a:prstGeom>
        </p:spPr>
      </p:pic>
      <p:pic>
        <p:nvPicPr>
          <p:cNvPr id="4" name="Picture 3">
            <a:extLst>
              <a:ext uri="{FF2B5EF4-FFF2-40B4-BE49-F238E27FC236}">
                <a16:creationId xmlns:a16="http://schemas.microsoft.com/office/drawing/2014/main" id="{F52BE08A-C41B-4FD1-863B-4552B434697F}"/>
              </a:ext>
            </a:extLst>
          </p:cNvPr>
          <p:cNvPicPr>
            <a:picLocks noChangeAspect="1"/>
          </p:cNvPicPr>
          <p:nvPr/>
        </p:nvPicPr>
        <p:blipFill>
          <a:blip r:embed="rId5"/>
          <a:stretch>
            <a:fillRect/>
          </a:stretch>
        </p:blipFill>
        <p:spPr>
          <a:xfrm>
            <a:off x="4359615" y="2449791"/>
            <a:ext cx="2793795" cy="2883724"/>
          </a:xfrm>
          <a:prstGeom prst="rect">
            <a:avLst/>
          </a:prstGeom>
        </p:spPr>
      </p:pic>
    </p:spTree>
    <p:extLst>
      <p:ext uri="{BB962C8B-B14F-4D97-AF65-F5344CB8AC3E}">
        <p14:creationId xmlns:p14="http://schemas.microsoft.com/office/powerpoint/2010/main" val="2416335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6DDC5-D0DC-4765-9D4C-4B1A91AF7E9E}"/>
              </a:ext>
            </a:extLst>
          </p:cNvPr>
          <p:cNvSpPr>
            <a:spLocks noGrp="1"/>
          </p:cNvSpPr>
          <p:nvPr>
            <p:ph type="title"/>
          </p:nvPr>
        </p:nvSpPr>
        <p:spPr>
          <a:xfrm>
            <a:off x="1405178" y="264234"/>
            <a:ext cx="9034880" cy="1325563"/>
          </a:xfrm>
        </p:spPr>
        <p:txBody>
          <a:bodyPr/>
          <a:lstStyle/>
          <a:p>
            <a:r>
              <a:rPr lang="en-US" dirty="0" err="1"/>
              <a:t>Conexión</a:t>
            </a:r>
            <a:r>
              <a:rPr lang="en-US" dirty="0"/>
              <a:t> de </a:t>
            </a:r>
            <a:r>
              <a:rPr lang="en-US" dirty="0" err="1"/>
              <a:t>prioridades</a:t>
            </a:r>
            <a:endParaRPr lang="en-US" dirty="0"/>
          </a:p>
        </p:txBody>
      </p:sp>
      <p:sp>
        <p:nvSpPr>
          <p:cNvPr id="5" name="TextBox 4">
            <a:extLst>
              <a:ext uri="{FF2B5EF4-FFF2-40B4-BE49-F238E27FC236}">
                <a16:creationId xmlns:a16="http://schemas.microsoft.com/office/drawing/2014/main" id="{899FBA54-DA8D-4E99-87FC-CBF95C4D188E}"/>
              </a:ext>
            </a:extLst>
          </p:cNvPr>
          <p:cNvSpPr txBox="1"/>
          <p:nvPr/>
        </p:nvSpPr>
        <p:spPr>
          <a:xfrm>
            <a:off x="8926676" y="1323288"/>
            <a:ext cx="3026764" cy="4031873"/>
          </a:xfrm>
          <a:prstGeom prst="rect">
            <a:avLst/>
          </a:prstGeom>
          <a:noFill/>
          <a:ln w="50800">
            <a:solidFill>
              <a:srgbClr val="F9AB3F"/>
            </a:solidFill>
            <a:prstDash val="dashDot"/>
          </a:ln>
        </p:spPr>
        <p:txBody>
          <a:bodyPr wrap="square" rtlCol="0">
            <a:spAutoFit/>
          </a:bodyPr>
          <a:lstStyle/>
          <a:p>
            <a:pPr algn="ctr"/>
            <a:r>
              <a:rPr lang="es-MX" sz="2600" b="1" dirty="0">
                <a:solidFill>
                  <a:schemeClr val="bg1"/>
                </a:solidFill>
                <a:effectLst>
                  <a:outerShdw blurRad="38100" dist="38100" dir="2700000" algn="tl">
                    <a:srgbClr val="000000">
                      <a:alpha val="43137"/>
                    </a:srgbClr>
                  </a:outerShdw>
                </a:effectLst>
              </a:rPr>
              <a:t>C</a:t>
            </a:r>
            <a:r>
              <a:rPr lang="en-US" sz="2600" b="1" dirty="0" err="1">
                <a:solidFill>
                  <a:schemeClr val="bg1"/>
                </a:solidFill>
                <a:effectLst>
                  <a:outerShdw blurRad="38100" dist="38100" dir="2700000" algn="tl">
                    <a:srgbClr val="000000">
                      <a:alpha val="43137"/>
                    </a:srgbClr>
                  </a:outerShdw>
                </a:effectLst>
              </a:rPr>
              <a:t>onexión</a:t>
            </a:r>
            <a:r>
              <a:rPr lang="en-US" sz="2600" b="1" dirty="0">
                <a:solidFill>
                  <a:schemeClr val="bg1"/>
                </a:solidFill>
                <a:effectLst>
                  <a:outerShdw blurRad="38100" dist="38100" dir="2700000" algn="tl">
                    <a:srgbClr val="000000">
                      <a:alpha val="43137"/>
                    </a:srgbClr>
                  </a:outerShdw>
                </a:effectLst>
              </a:rPr>
              <a:t> de </a:t>
            </a:r>
            <a:r>
              <a:rPr lang="en-US" sz="2600" b="1" dirty="0" err="1">
                <a:solidFill>
                  <a:schemeClr val="bg1"/>
                </a:solidFill>
                <a:effectLst>
                  <a:outerShdw blurRad="38100" dist="38100" dir="2700000" algn="tl">
                    <a:srgbClr val="000000">
                      <a:alpha val="43137"/>
                    </a:srgbClr>
                  </a:outerShdw>
                </a:effectLst>
              </a:rPr>
              <a:t>todo</a:t>
            </a:r>
            <a:endParaRPr lang="en-US" sz="2600" b="1" dirty="0">
              <a:solidFill>
                <a:schemeClr val="bg1"/>
              </a:solidFill>
              <a:effectLst>
                <a:outerShdw blurRad="38100" dist="38100" dir="2700000" algn="tl">
                  <a:srgbClr val="000000">
                    <a:alpha val="43137"/>
                  </a:srgbClr>
                </a:outerShdw>
              </a:effectLst>
            </a:endParaRPr>
          </a:p>
          <a:p>
            <a:pPr algn="ctr"/>
            <a:endParaRPr lang="en-US" sz="1000" b="1" dirty="0">
              <a:solidFill>
                <a:schemeClr val="bg1"/>
              </a:solidFill>
              <a:effectLst>
                <a:outerShdw blurRad="38100" dist="38100" dir="2700000" algn="tl">
                  <a:srgbClr val="000000">
                    <a:alpha val="43137"/>
                  </a:srgbClr>
                </a:outerShdw>
              </a:effectLst>
            </a:endParaRPr>
          </a:p>
          <a:p>
            <a:pPr algn="ctr"/>
            <a:r>
              <a:rPr lang="es-MX" sz="2000" dirty="0">
                <a:solidFill>
                  <a:schemeClr val="bg1"/>
                </a:solidFill>
              </a:rPr>
              <a:t>P</a:t>
            </a:r>
            <a:r>
              <a:rPr lang="en-US" sz="2000" dirty="0" err="1">
                <a:solidFill>
                  <a:schemeClr val="bg1"/>
                </a:solidFill>
              </a:rPr>
              <a:t>rioridades</a:t>
            </a:r>
            <a:r>
              <a:rPr lang="en-US" sz="2000" dirty="0">
                <a:solidFill>
                  <a:schemeClr val="bg1"/>
                </a:solidFill>
              </a:rPr>
              <a:t> </a:t>
            </a:r>
            <a:r>
              <a:rPr lang="en-US" sz="2000" dirty="0" err="1">
                <a:solidFill>
                  <a:schemeClr val="bg1"/>
                </a:solidFill>
              </a:rPr>
              <a:t>Estudiantiles</a:t>
            </a:r>
            <a:endParaRPr lang="en-US" sz="2000" dirty="0">
              <a:solidFill>
                <a:schemeClr val="bg1"/>
              </a:solidFill>
            </a:endParaRPr>
          </a:p>
          <a:p>
            <a:pPr algn="ctr"/>
            <a:endParaRPr lang="en-US" sz="2000" dirty="0">
              <a:solidFill>
                <a:schemeClr val="bg1"/>
              </a:solidFill>
            </a:endParaRPr>
          </a:p>
          <a:p>
            <a:pPr algn="ctr"/>
            <a:r>
              <a:rPr lang="en-US" sz="2000" dirty="0" err="1">
                <a:solidFill>
                  <a:schemeClr val="bg1"/>
                </a:solidFill>
              </a:rPr>
              <a:t>Prioridades</a:t>
            </a:r>
            <a:r>
              <a:rPr lang="en-US" sz="2000" dirty="0">
                <a:solidFill>
                  <a:schemeClr val="bg1"/>
                </a:solidFill>
              </a:rPr>
              <a:t> de </a:t>
            </a:r>
            <a:r>
              <a:rPr lang="en-US" sz="2000" dirty="0" err="1">
                <a:solidFill>
                  <a:schemeClr val="bg1"/>
                </a:solidFill>
              </a:rPr>
              <a:t>losa</a:t>
            </a:r>
            <a:r>
              <a:rPr lang="en-US" sz="2000" dirty="0">
                <a:solidFill>
                  <a:schemeClr val="bg1"/>
                </a:solidFill>
              </a:rPr>
              <a:t> padres y las </a:t>
            </a:r>
            <a:r>
              <a:rPr lang="en-US" sz="2000" dirty="0" err="1">
                <a:solidFill>
                  <a:schemeClr val="bg1"/>
                </a:solidFill>
              </a:rPr>
              <a:t>familias</a:t>
            </a:r>
            <a:endParaRPr lang="en-US" sz="2000" dirty="0">
              <a:solidFill>
                <a:schemeClr val="bg1"/>
              </a:solidFill>
            </a:endParaRPr>
          </a:p>
          <a:p>
            <a:pPr algn="ctr"/>
            <a:endParaRPr lang="en-US" sz="2000" dirty="0">
              <a:solidFill>
                <a:schemeClr val="bg1"/>
              </a:solidFill>
            </a:endParaRPr>
          </a:p>
          <a:p>
            <a:pPr algn="ctr"/>
            <a:r>
              <a:rPr lang="en-US" sz="2000" dirty="0">
                <a:solidFill>
                  <a:schemeClr val="bg1"/>
                </a:solidFill>
              </a:rPr>
              <a:t> </a:t>
            </a:r>
            <a:r>
              <a:rPr lang="en-US" sz="2000" dirty="0" err="1">
                <a:solidFill>
                  <a:schemeClr val="bg1"/>
                </a:solidFill>
              </a:rPr>
              <a:t>Prioridades</a:t>
            </a:r>
            <a:r>
              <a:rPr lang="en-US" sz="2000" dirty="0">
                <a:solidFill>
                  <a:schemeClr val="bg1"/>
                </a:solidFill>
              </a:rPr>
              <a:t> </a:t>
            </a:r>
            <a:r>
              <a:rPr lang="en-US" sz="2000" dirty="0" err="1">
                <a:solidFill>
                  <a:schemeClr val="bg1"/>
                </a:solidFill>
              </a:rPr>
              <a:t>Distritales</a:t>
            </a:r>
            <a:endParaRPr lang="en-US" sz="2000" dirty="0">
              <a:solidFill>
                <a:schemeClr val="bg1"/>
              </a:solidFill>
            </a:endParaRPr>
          </a:p>
          <a:p>
            <a:pPr algn="ctr"/>
            <a:endParaRPr lang="en-US" sz="2000" dirty="0">
              <a:solidFill>
                <a:schemeClr val="bg1"/>
              </a:solidFill>
            </a:endParaRPr>
          </a:p>
          <a:p>
            <a:pPr algn="ctr"/>
            <a:r>
              <a:rPr lang="es-MX" sz="2000" dirty="0">
                <a:solidFill>
                  <a:schemeClr val="bg1"/>
                </a:solidFill>
              </a:rPr>
              <a:t>P</a:t>
            </a:r>
            <a:r>
              <a:rPr lang="en-US" sz="2000" dirty="0" err="1">
                <a:solidFill>
                  <a:schemeClr val="bg1"/>
                </a:solidFill>
              </a:rPr>
              <a:t>rioridades</a:t>
            </a:r>
            <a:r>
              <a:rPr lang="en-US" sz="2000" dirty="0">
                <a:solidFill>
                  <a:schemeClr val="bg1"/>
                </a:solidFill>
              </a:rPr>
              <a:t> de Sitios </a:t>
            </a:r>
            <a:r>
              <a:rPr lang="en-US" sz="2000" dirty="0" err="1">
                <a:solidFill>
                  <a:schemeClr val="bg1"/>
                </a:solidFill>
              </a:rPr>
              <a:t>Escolares</a:t>
            </a:r>
            <a:endParaRPr lang="en-US" sz="2000" dirty="0">
              <a:solidFill>
                <a:schemeClr val="bg1"/>
              </a:solidFill>
            </a:endParaRPr>
          </a:p>
          <a:p>
            <a:pPr algn="ctr"/>
            <a:endParaRPr lang="en-US" sz="2000" dirty="0">
              <a:solidFill>
                <a:schemeClr val="bg1"/>
              </a:solidFill>
            </a:endParaRPr>
          </a:p>
          <a:p>
            <a:pPr algn="ctr"/>
            <a:r>
              <a:rPr lang="es-MX" sz="2000" dirty="0">
                <a:solidFill>
                  <a:schemeClr val="bg1"/>
                </a:solidFill>
              </a:rPr>
              <a:t>P</a:t>
            </a:r>
            <a:r>
              <a:rPr lang="en-US" sz="2000" dirty="0" err="1">
                <a:solidFill>
                  <a:schemeClr val="bg1"/>
                </a:solidFill>
              </a:rPr>
              <a:t>rioridades</a:t>
            </a:r>
            <a:r>
              <a:rPr lang="en-US" sz="2000" dirty="0">
                <a:solidFill>
                  <a:schemeClr val="bg1"/>
                </a:solidFill>
              </a:rPr>
              <a:t> </a:t>
            </a:r>
            <a:r>
              <a:rPr lang="en-US" sz="2000" dirty="0" err="1">
                <a:solidFill>
                  <a:schemeClr val="bg1"/>
                </a:solidFill>
              </a:rPr>
              <a:t>Fiscales</a:t>
            </a:r>
            <a:endParaRPr lang="en-US" sz="2000" dirty="0">
              <a:solidFill>
                <a:schemeClr val="bg1"/>
              </a:solidFill>
            </a:endParaRPr>
          </a:p>
        </p:txBody>
      </p:sp>
      <p:pic>
        <p:nvPicPr>
          <p:cNvPr id="3" name="Picture 2">
            <a:extLst>
              <a:ext uri="{FF2B5EF4-FFF2-40B4-BE49-F238E27FC236}">
                <a16:creationId xmlns:a16="http://schemas.microsoft.com/office/drawing/2014/main" id="{BF69AB53-A358-43FC-A1D3-8EC157363BCE}"/>
              </a:ext>
            </a:extLst>
          </p:cNvPr>
          <p:cNvPicPr>
            <a:picLocks noChangeAspect="1"/>
          </p:cNvPicPr>
          <p:nvPr/>
        </p:nvPicPr>
        <p:blipFill>
          <a:blip r:embed="rId2"/>
          <a:stretch>
            <a:fillRect/>
          </a:stretch>
        </p:blipFill>
        <p:spPr>
          <a:xfrm>
            <a:off x="8962283" y="5449702"/>
            <a:ext cx="3218967" cy="1408298"/>
          </a:xfrm>
          <a:prstGeom prst="rect">
            <a:avLst/>
          </a:prstGeom>
        </p:spPr>
      </p:pic>
      <p:pic>
        <p:nvPicPr>
          <p:cNvPr id="9" name="Content Placeholder 8">
            <a:extLst>
              <a:ext uri="{FF2B5EF4-FFF2-40B4-BE49-F238E27FC236}">
                <a16:creationId xmlns:a16="http://schemas.microsoft.com/office/drawing/2014/main" id="{E98F14BF-2422-4E19-9E80-E14BD31F67C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0507" y="1819272"/>
            <a:ext cx="7142104" cy="3988741"/>
          </a:xfrm>
        </p:spPr>
      </p:pic>
    </p:spTree>
    <p:extLst>
      <p:ext uri="{BB962C8B-B14F-4D97-AF65-F5344CB8AC3E}">
        <p14:creationId xmlns:p14="http://schemas.microsoft.com/office/powerpoint/2010/main" val="73761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35716-9422-48C8-AFAA-EC1F5B459555}"/>
              </a:ext>
            </a:extLst>
          </p:cNvPr>
          <p:cNvSpPr>
            <a:spLocks noGrp="1"/>
          </p:cNvSpPr>
          <p:nvPr>
            <p:ph type="title"/>
          </p:nvPr>
        </p:nvSpPr>
        <p:spPr/>
        <p:txBody>
          <a:bodyPr/>
          <a:lstStyle/>
          <a:p>
            <a:r>
              <a:rPr lang="es-ES" dirty="0"/>
              <a:t>Actividad interactiva – muro de palabras </a:t>
            </a:r>
            <a:endParaRPr lang="en-US" dirty="0"/>
          </a:p>
        </p:txBody>
      </p:sp>
      <p:graphicFrame>
        <p:nvGraphicFramePr>
          <p:cNvPr id="4" name="Content Placeholder 3">
            <a:extLst>
              <a:ext uri="{FF2B5EF4-FFF2-40B4-BE49-F238E27FC236}">
                <a16:creationId xmlns:a16="http://schemas.microsoft.com/office/drawing/2014/main" id="{90F0D675-5FC9-4266-859A-35B00724BCA4}"/>
              </a:ext>
            </a:extLst>
          </p:cNvPr>
          <p:cNvGraphicFramePr>
            <a:graphicFrameLocks noGrp="1"/>
          </p:cNvGraphicFramePr>
          <p:nvPr>
            <p:ph idx="1"/>
            <p:extLst>
              <p:ext uri="{D42A27DB-BD31-4B8C-83A1-F6EECF244321}">
                <p14:modId xmlns:p14="http://schemas.microsoft.com/office/powerpoint/2010/main" val="3444620601"/>
              </p:ext>
            </p:extLst>
          </p:nvPr>
        </p:nvGraphicFramePr>
        <p:xfrm>
          <a:off x="212916" y="909091"/>
          <a:ext cx="8793472" cy="5303520"/>
        </p:xfrm>
        <a:graphic>
          <a:graphicData uri="http://schemas.openxmlformats.org/drawingml/2006/table">
            <a:tbl>
              <a:tblPr firstRow="1" bandRow="1">
                <a:tableStyleId>{5C22544A-7EE6-4342-B048-85BDC9FD1C3A}</a:tableStyleId>
              </a:tblPr>
              <a:tblGrid>
                <a:gridCol w="2198368">
                  <a:extLst>
                    <a:ext uri="{9D8B030D-6E8A-4147-A177-3AD203B41FA5}">
                      <a16:colId xmlns:a16="http://schemas.microsoft.com/office/drawing/2014/main" val="3801570902"/>
                    </a:ext>
                  </a:extLst>
                </a:gridCol>
                <a:gridCol w="2198368">
                  <a:extLst>
                    <a:ext uri="{9D8B030D-6E8A-4147-A177-3AD203B41FA5}">
                      <a16:colId xmlns:a16="http://schemas.microsoft.com/office/drawing/2014/main" val="2627986546"/>
                    </a:ext>
                  </a:extLst>
                </a:gridCol>
                <a:gridCol w="2234203">
                  <a:extLst>
                    <a:ext uri="{9D8B030D-6E8A-4147-A177-3AD203B41FA5}">
                      <a16:colId xmlns:a16="http://schemas.microsoft.com/office/drawing/2014/main" val="3953790753"/>
                    </a:ext>
                  </a:extLst>
                </a:gridCol>
                <a:gridCol w="2162533">
                  <a:extLst>
                    <a:ext uri="{9D8B030D-6E8A-4147-A177-3AD203B41FA5}">
                      <a16:colId xmlns:a16="http://schemas.microsoft.com/office/drawing/2014/main" val="1838684827"/>
                    </a:ext>
                  </a:extLst>
                </a:gridCol>
              </a:tblGrid>
              <a:tr h="3708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err="1"/>
                        <a:t>Terminos</a:t>
                      </a:r>
                      <a:r>
                        <a:rPr lang="en-US" sz="2600" dirty="0"/>
                        <a:t> de </a:t>
                      </a:r>
                      <a:r>
                        <a:rPr lang="en-US" sz="2600" dirty="0" err="1"/>
                        <a:t>Prioridad</a:t>
                      </a:r>
                      <a:r>
                        <a:rPr lang="en-US" sz="2600" dirty="0"/>
                        <a:t> Clave </a:t>
                      </a:r>
                    </a:p>
                  </a:txBody>
                  <a:tcPr/>
                </a:tc>
                <a:tc hMerge="1">
                  <a:txBody>
                    <a:bodyPr/>
                    <a:lstStyle/>
                    <a:p>
                      <a:pPr algn="r"/>
                      <a:endParaRPr lang="en-US" sz="2600" dirty="0"/>
                    </a:p>
                  </a:txBody>
                  <a:tcPr/>
                </a:tc>
                <a:tc hMerge="1">
                  <a:txBody>
                    <a:bodyPr/>
                    <a:lstStyle/>
                    <a:p>
                      <a:endParaRPr lang="en-US" sz="2600" dirty="0"/>
                    </a:p>
                  </a:txBody>
                  <a:tcPr/>
                </a:tc>
                <a:tc hMerge="1">
                  <a:txBody>
                    <a:bodyPr/>
                    <a:lstStyle/>
                    <a:p>
                      <a:endParaRPr lang="en-US" sz="2600" dirty="0"/>
                    </a:p>
                  </a:txBody>
                  <a:tcPr/>
                </a:tc>
                <a:extLst>
                  <a:ext uri="{0D108BD9-81ED-4DB2-BD59-A6C34878D82A}">
                    <a16:rowId xmlns:a16="http://schemas.microsoft.com/office/drawing/2014/main" val="2939675148"/>
                  </a:ext>
                </a:extLst>
              </a:tr>
              <a:tr h="370840">
                <a:tc>
                  <a:txBody>
                    <a:bodyPr/>
                    <a:lstStyle/>
                    <a:p>
                      <a:r>
                        <a:rPr lang="en-US" sz="2000" dirty="0"/>
                        <a:t>Proyecto </a:t>
                      </a:r>
                      <a:r>
                        <a:rPr lang="en-US" sz="2000" dirty="0" err="1"/>
                        <a:t>Basado</a:t>
                      </a:r>
                      <a:r>
                        <a:rPr lang="en-US" sz="2000" dirty="0"/>
                        <a:t> en </a:t>
                      </a:r>
                      <a:r>
                        <a:rPr lang="en-US" sz="2000" dirty="0" err="1"/>
                        <a:t>Aprendizaje</a:t>
                      </a:r>
                      <a:endParaRPr lang="en-US" sz="2000" dirty="0"/>
                    </a:p>
                  </a:txBody>
                  <a:tcPr/>
                </a:tc>
                <a:tc>
                  <a:txBody>
                    <a:bodyPr/>
                    <a:lstStyle/>
                    <a:p>
                      <a:r>
                        <a:rPr lang="en-US" sz="2000" dirty="0" err="1"/>
                        <a:t>Aprendizaje</a:t>
                      </a:r>
                      <a:r>
                        <a:rPr lang="en-US" sz="2000" dirty="0"/>
                        <a:t> </a:t>
                      </a:r>
                      <a:r>
                        <a:rPr lang="en-US" sz="2000" dirty="0" err="1"/>
                        <a:t>Socioemocional</a:t>
                      </a:r>
                      <a:endParaRPr lang="en-US" sz="2000" dirty="0"/>
                    </a:p>
                  </a:txBody>
                  <a:tcPr/>
                </a:tc>
                <a:tc>
                  <a:txBody>
                    <a:bodyPr/>
                    <a:lstStyle/>
                    <a:p>
                      <a:r>
                        <a:rPr lang="en-US" sz="2000" dirty="0" err="1"/>
                        <a:t>Enseñanza</a:t>
                      </a:r>
                      <a:r>
                        <a:rPr lang="en-US" sz="2000" dirty="0"/>
                        <a:t> </a:t>
                      </a:r>
                      <a:r>
                        <a:rPr lang="en-US" sz="2000" dirty="0" err="1"/>
                        <a:t>culturalmente</a:t>
                      </a:r>
                      <a:r>
                        <a:rPr lang="en-US" sz="2000" dirty="0"/>
                        <a:t> </a:t>
                      </a:r>
                      <a:r>
                        <a:rPr lang="en-US" sz="2000" dirty="0" err="1"/>
                        <a:t>receptiva</a:t>
                      </a:r>
                      <a:endParaRPr lang="en-US" sz="2000" dirty="0"/>
                    </a:p>
                  </a:txBody>
                  <a:tcPr/>
                </a:tc>
                <a:tc>
                  <a:txBody>
                    <a:bodyPr/>
                    <a:lstStyle/>
                    <a:p>
                      <a:r>
                        <a:rPr lang="en-US" sz="2000" dirty="0" err="1"/>
                        <a:t>Asistencia</a:t>
                      </a:r>
                      <a:endParaRPr lang="en-US" sz="2000" dirty="0"/>
                    </a:p>
                  </a:txBody>
                  <a:tcPr/>
                </a:tc>
                <a:extLst>
                  <a:ext uri="{0D108BD9-81ED-4DB2-BD59-A6C34878D82A}">
                    <a16:rowId xmlns:a16="http://schemas.microsoft.com/office/drawing/2014/main" val="2227699073"/>
                  </a:ext>
                </a:extLst>
              </a:tr>
              <a:tr h="370840">
                <a:tc>
                  <a:txBody>
                    <a:bodyPr/>
                    <a:lstStyle/>
                    <a:p>
                      <a:r>
                        <a:rPr lang="en-US" sz="2000" dirty="0" err="1"/>
                        <a:t>Educación</a:t>
                      </a:r>
                      <a:r>
                        <a:rPr lang="en-US" sz="2000" dirty="0"/>
                        <a:t> </a:t>
                      </a:r>
                      <a:r>
                        <a:rPr lang="en-US" sz="2000" dirty="0" err="1"/>
                        <a:t>Temprana</a:t>
                      </a:r>
                      <a:r>
                        <a:rPr lang="en-US" sz="2000" dirty="0"/>
                        <a:t> </a:t>
                      </a:r>
                    </a:p>
                  </a:txBody>
                  <a:tcPr/>
                </a:tc>
                <a:tc>
                  <a:txBody>
                    <a:bodyPr/>
                    <a:lstStyle/>
                    <a:p>
                      <a:r>
                        <a:rPr lang="en-US" sz="2000" dirty="0" err="1"/>
                        <a:t>Preparación</a:t>
                      </a:r>
                      <a:r>
                        <a:rPr lang="en-US" sz="2000" dirty="0"/>
                        <a:t> </a:t>
                      </a:r>
                      <a:r>
                        <a:rPr lang="en-US" sz="2000" dirty="0" err="1"/>
                        <a:t>Profesional</a:t>
                      </a:r>
                      <a:r>
                        <a:rPr lang="en-US" sz="2000" dirty="0"/>
                        <a:t> y Universitario </a:t>
                      </a:r>
                    </a:p>
                  </a:txBody>
                  <a:tcPr/>
                </a:tc>
                <a:tc>
                  <a:txBody>
                    <a:bodyPr/>
                    <a:lstStyle/>
                    <a:p>
                      <a:r>
                        <a:rPr lang="en-US" sz="2000" dirty="0" err="1"/>
                        <a:t>Salud</a:t>
                      </a:r>
                      <a:r>
                        <a:rPr lang="en-US" sz="2000" dirty="0"/>
                        <a:t> Mental</a:t>
                      </a:r>
                    </a:p>
                  </a:txBody>
                  <a:tcPr/>
                </a:tc>
                <a:tc>
                  <a:txBody>
                    <a:bodyPr/>
                    <a:lstStyle/>
                    <a:p>
                      <a:r>
                        <a:rPr lang="es-MX" sz="2000" dirty="0"/>
                        <a:t>A</a:t>
                      </a:r>
                      <a:r>
                        <a:rPr lang="en-US" sz="2000" dirty="0" err="1"/>
                        <a:t>poyo</a:t>
                      </a:r>
                      <a:r>
                        <a:rPr lang="en-US" sz="2000" dirty="0"/>
                        <a:t> para </a:t>
                      </a:r>
                      <a:r>
                        <a:rPr lang="en-US" sz="2000" dirty="0" err="1"/>
                        <a:t>Aprendices</a:t>
                      </a:r>
                      <a:r>
                        <a:rPr lang="en-US" sz="2000" dirty="0"/>
                        <a:t> de Ingles </a:t>
                      </a:r>
                    </a:p>
                  </a:txBody>
                  <a:tcPr/>
                </a:tc>
                <a:extLst>
                  <a:ext uri="{0D108BD9-81ED-4DB2-BD59-A6C34878D82A}">
                    <a16:rowId xmlns:a16="http://schemas.microsoft.com/office/drawing/2014/main" val="3100136804"/>
                  </a:ext>
                </a:extLst>
              </a:tr>
              <a:tr h="270344">
                <a:tc>
                  <a:txBody>
                    <a:bodyPr/>
                    <a:lstStyle/>
                    <a:p>
                      <a:r>
                        <a:rPr lang="es-ES" sz="1800" dirty="0"/>
                        <a:t>Educación para dotados y talentosos</a:t>
                      </a:r>
                      <a:endParaRPr lang="en-US" sz="1800" dirty="0"/>
                    </a:p>
                  </a:txBody>
                  <a:tcPr/>
                </a:tc>
                <a:tc>
                  <a:txBody>
                    <a:bodyPr/>
                    <a:lstStyle/>
                    <a:p>
                      <a:r>
                        <a:rPr lang="en-US" sz="2000" dirty="0" err="1"/>
                        <a:t>Escuelas</a:t>
                      </a:r>
                      <a:r>
                        <a:rPr lang="en-US" sz="2000" dirty="0"/>
                        <a:t> </a:t>
                      </a:r>
                      <a:r>
                        <a:rPr lang="en-US" sz="2000" dirty="0" err="1"/>
                        <a:t>Comunitarias</a:t>
                      </a:r>
                      <a:endParaRPr lang="en-US" sz="2000" dirty="0"/>
                    </a:p>
                  </a:txBody>
                  <a:tcPr/>
                </a:tc>
                <a:tc>
                  <a:txBody>
                    <a:bodyPr/>
                    <a:lstStyle/>
                    <a:p>
                      <a:r>
                        <a:rPr lang="en-US" sz="2000" dirty="0" err="1"/>
                        <a:t>Centros</a:t>
                      </a:r>
                      <a:r>
                        <a:rPr lang="en-US" sz="2000" dirty="0"/>
                        <a:t> de </a:t>
                      </a:r>
                      <a:r>
                        <a:rPr lang="en-US" sz="2000" dirty="0" err="1"/>
                        <a:t>salud</a:t>
                      </a:r>
                      <a:r>
                        <a:rPr lang="en-US" sz="2000" dirty="0"/>
                        <a:t> </a:t>
                      </a:r>
                      <a:r>
                        <a:rPr lang="en-US" sz="2000" dirty="0" err="1"/>
                        <a:t>escolares</a:t>
                      </a:r>
                      <a:endParaRPr lang="en-US" sz="2000" dirty="0"/>
                    </a:p>
                  </a:txBody>
                  <a:tcPr/>
                </a:tc>
                <a:tc>
                  <a:txBody>
                    <a:bodyPr/>
                    <a:lstStyle/>
                    <a:p>
                      <a:r>
                        <a:rPr lang="en-US" sz="2000" dirty="0" err="1"/>
                        <a:t>Conocimiento</a:t>
                      </a:r>
                      <a:r>
                        <a:rPr lang="en-US" sz="2000" dirty="0"/>
                        <a:t> Cultural</a:t>
                      </a:r>
                    </a:p>
                  </a:txBody>
                  <a:tcPr/>
                </a:tc>
                <a:extLst>
                  <a:ext uri="{0D108BD9-81ED-4DB2-BD59-A6C34878D82A}">
                    <a16:rowId xmlns:a16="http://schemas.microsoft.com/office/drawing/2014/main" val="1679113385"/>
                  </a:ext>
                </a:extLst>
              </a:tr>
              <a:tr h="370840">
                <a:tc>
                  <a:txBody>
                    <a:bodyPr/>
                    <a:lstStyle/>
                    <a:p>
                      <a:r>
                        <a:rPr lang="en-US" sz="2000" dirty="0" err="1"/>
                        <a:t>Apoyo</a:t>
                      </a:r>
                      <a:r>
                        <a:rPr lang="en-US" sz="2000" dirty="0"/>
                        <a:t> </a:t>
                      </a:r>
                      <a:r>
                        <a:rPr lang="en-US" sz="2000" dirty="0" err="1"/>
                        <a:t>Multibilingue</a:t>
                      </a:r>
                      <a:endParaRPr lang="en-US" sz="2000" dirty="0"/>
                    </a:p>
                  </a:txBody>
                  <a:tcPr/>
                </a:tc>
                <a:tc>
                  <a:txBody>
                    <a:bodyPr/>
                    <a:lstStyle/>
                    <a:p>
                      <a:r>
                        <a:rPr lang="en-US" sz="2000" dirty="0" err="1"/>
                        <a:t>Acesso</a:t>
                      </a:r>
                      <a:r>
                        <a:rPr lang="en-US" sz="2000" dirty="0"/>
                        <a:t> de </a:t>
                      </a:r>
                      <a:r>
                        <a:rPr lang="en-US" sz="2000" dirty="0" err="1"/>
                        <a:t>Tecnología</a:t>
                      </a:r>
                      <a:r>
                        <a:rPr lang="en-US" sz="2000" dirty="0"/>
                        <a:t> </a:t>
                      </a:r>
                    </a:p>
                  </a:txBody>
                  <a:tcPr/>
                </a:tc>
                <a:tc>
                  <a:txBody>
                    <a:bodyPr/>
                    <a:lstStyle/>
                    <a:p>
                      <a:r>
                        <a:rPr lang="en-US" sz="2000" dirty="0" err="1"/>
                        <a:t>Pensamiento</a:t>
                      </a:r>
                      <a:r>
                        <a:rPr lang="en-US" sz="2000" dirty="0"/>
                        <a:t> </a:t>
                      </a:r>
                      <a:r>
                        <a:rPr lang="en-US" sz="2000" dirty="0" err="1"/>
                        <a:t>Crítico</a:t>
                      </a:r>
                      <a:endParaRPr lang="en-US" sz="2000" dirty="0"/>
                    </a:p>
                  </a:txBody>
                  <a:tcPr/>
                </a:tc>
                <a:tc>
                  <a:txBody>
                    <a:bodyPr/>
                    <a:lstStyle/>
                    <a:p>
                      <a:r>
                        <a:rPr lang="en-US" sz="2000" dirty="0" err="1"/>
                        <a:t>Liderazgo</a:t>
                      </a:r>
                      <a:endParaRPr lang="en-US" sz="2000" dirty="0"/>
                    </a:p>
                  </a:txBody>
                  <a:tcPr/>
                </a:tc>
                <a:extLst>
                  <a:ext uri="{0D108BD9-81ED-4DB2-BD59-A6C34878D82A}">
                    <a16:rowId xmlns:a16="http://schemas.microsoft.com/office/drawing/2014/main" val="803018997"/>
                  </a:ext>
                </a:extLst>
              </a:tr>
              <a:tr h="370840">
                <a:tc>
                  <a:txBody>
                    <a:bodyPr/>
                    <a:lstStyle/>
                    <a:p>
                      <a:r>
                        <a:rPr lang="en-US" sz="2000" dirty="0" err="1"/>
                        <a:t>Resolviendo</a:t>
                      </a:r>
                      <a:r>
                        <a:rPr lang="en-US" sz="2000" dirty="0"/>
                        <a:t> </a:t>
                      </a:r>
                      <a:r>
                        <a:rPr lang="en-US" sz="2000" dirty="0" err="1"/>
                        <a:t>Problemas</a:t>
                      </a:r>
                      <a:endParaRPr lang="en-US" sz="2000" dirty="0"/>
                    </a:p>
                  </a:txBody>
                  <a:tcPr/>
                </a:tc>
                <a:tc>
                  <a:txBody>
                    <a:bodyPr/>
                    <a:lstStyle/>
                    <a:p>
                      <a:r>
                        <a:rPr lang="es-MX" sz="2000" dirty="0"/>
                        <a:t>C</a:t>
                      </a:r>
                      <a:r>
                        <a:rPr lang="en-US" sz="2000" dirty="0" err="1"/>
                        <a:t>ultura</a:t>
                      </a:r>
                      <a:r>
                        <a:rPr lang="en-US" sz="2000" dirty="0"/>
                        <a:t> Escolar </a:t>
                      </a:r>
                      <a:r>
                        <a:rPr lang="en-US" sz="2000" dirty="0" err="1"/>
                        <a:t>Positiva</a:t>
                      </a:r>
                      <a:endParaRPr lang="en-US" sz="2000" dirty="0"/>
                    </a:p>
                  </a:txBody>
                  <a:tcPr/>
                </a:tc>
                <a:tc>
                  <a:txBody>
                    <a:bodyPr/>
                    <a:lstStyle/>
                    <a:p>
                      <a:r>
                        <a:rPr lang="en-US" sz="2000" dirty="0" err="1"/>
                        <a:t>Dominio</a:t>
                      </a:r>
                      <a:r>
                        <a:rPr lang="en-US" sz="2000" dirty="0"/>
                        <a:t> en </a:t>
                      </a:r>
                      <a:r>
                        <a:rPr lang="en-US" sz="2000" dirty="0" err="1"/>
                        <a:t>Matematicas</a:t>
                      </a:r>
                      <a:endParaRPr lang="en-US" sz="2000" dirty="0"/>
                    </a:p>
                  </a:txBody>
                  <a:tcPr/>
                </a:tc>
                <a:tc>
                  <a:txBody>
                    <a:bodyPr/>
                    <a:lstStyle/>
                    <a:p>
                      <a:r>
                        <a:rPr lang="en-US" sz="2000" dirty="0" err="1"/>
                        <a:t>Dominio</a:t>
                      </a:r>
                      <a:r>
                        <a:rPr lang="en-US" sz="2000" dirty="0"/>
                        <a:t> en ELA</a:t>
                      </a:r>
                    </a:p>
                  </a:txBody>
                  <a:tcPr/>
                </a:tc>
                <a:extLst>
                  <a:ext uri="{0D108BD9-81ED-4DB2-BD59-A6C34878D82A}">
                    <a16:rowId xmlns:a16="http://schemas.microsoft.com/office/drawing/2014/main" val="3415831294"/>
                  </a:ext>
                </a:extLst>
              </a:tr>
              <a:tr h="370840">
                <a:tc>
                  <a:txBody>
                    <a:bodyPr/>
                    <a:lstStyle/>
                    <a:p>
                      <a:r>
                        <a:rPr lang="en-US" sz="2000" dirty="0" err="1"/>
                        <a:t>Dominio</a:t>
                      </a:r>
                      <a:r>
                        <a:rPr lang="en-US" sz="2000" dirty="0"/>
                        <a:t> en  </a:t>
                      </a:r>
                      <a:r>
                        <a:rPr lang="en-US" sz="2000" dirty="0" err="1"/>
                        <a:t>Ciencias</a:t>
                      </a:r>
                      <a:endParaRPr lang="en-US" sz="2000" dirty="0"/>
                    </a:p>
                  </a:txBody>
                  <a:tcPr/>
                </a:tc>
                <a:tc>
                  <a:txBody>
                    <a:bodyPr/>
                    <a:lstStyle/>
                    <a:p>
                      <a:r>
                        <a:rPr lang="en-US" sz="2000" dirty="0" err="1"/>
                        <a:t>Escuelas</a:t>
                      </a:r>
                      <a:r>
                        <a:rPr lang="en-US" sz="2000" dirty="0"/>
                        <a:t> </a:t>
                      </a:r>
                      <a:r>
                        <a:rPr lang="en-US" sz="2000" dirty="0" err="1"/>
                        <a:t>Seguras</a:t>
                      </a:r>
                      <a:endParaRPr lang="en-US" sz="2000" dirty="0"/>
                    </a:p>
                  </a:txBody>
                  <a:tcPr/>
                </a:tc>
                <a:tc>
                  <a:txBody>
                    <a:bodyPr/>
                    <a:lstStyle/>
                    <a:p>
                      <a:r>
                        <a:rPr lang="es-MX" sz="1500" dirty="0"/>
                        <a:t>P</a:t>
                      </a:r>
                      <a:r>
                        <a:rPr lang="en-US" sz="1500" dirty="0" err="1"/>
                        <a:t>reparación</a:t>
                      </a:r>
                      <a:r>
                        <a:rPr lang="en-US" sz="1500" dirty="0"/>
                        <a:t> </a:t>
                      </a:r>
                      <a:r>
                        <a:rPr lang="en-US" sz="1500" dirty="0" err="1"/>
                        <a:t>Profesional</a:t>
                      </a:r>
                      <a:r>
                        <a:rPr lang="en-US" sz="1500" dirty="0"/>
                        <a:t> y Universitario </a:t>
                      </a:r>
                    </a:p>
                  </a:txBody>
                  <a:tcPr/>
                </a:tc>
                <a:tc>
                  <a:txBody>
                    <a:bodyPr/>
                    <a:lstStyle/>
                    <a:p>
                      <a:r>
                        <a:rPr lang="es-MX" sz="2000" dirty="0"/>
                        <a:t>I</a:t>
                      </a:r>
                      <a:r>
                        <a:rPr lang="en-US" sz="2000" dirty="0" err="1"/>
                        <a:t>nscripción</a:t>
                      </a:r>
                      <a:r>
                        <a:rPr lang="en-US" sz="2000" dirty="0"/>
                        <a:t> </a:t>
                      </a:r>
                      <a:r>
                        <a:rPr lang="en-US" sz="2000" dirty="0" err="1"/>
                        <a:t>Doble</a:t>
                      </a:r>
                      <a:endParaRPr lang="en-US" sz="2000" dirty="0"/>
                    </a:p>
                  </a:txBody>
                  <a:tcPr/>
                </a:tc>
                <a:extLst>
                  <a:ext uri="{0D108BD9-81ED-4DB2-BD59-A6C34878D82A}">
                    <a16:rowId xmlns:a16="http://schemas.microsoft.com/office/drawing/2014/main" val="918868369"/>
                  </a:ext>
                </a:extLst>
              </a:tr>
            </a:tbl>
          </a:graphicData>
        </a:graphic>
      </p:graphicFrame>
      <p:sp>
        <p:nvSpPr>
          <p:cNvPr id="6" name="TextBox 5">
            <a:extLst>
              <a:ext uri="{FF2B5EF4-FFF2-40B4-BE49-F238E27FC236}">
                <a16:creationId xmlns:a16="http://schemas.microsoft.com/office/drawing/2014/main" id="{F8282704-5CA7-4C89-B3A0-4C43EFF5069A}"/>
              </a:ext>
            </a:extLst>
          </p:cNvPr>
          <p:cNvSpPr txBox="1"/>
          <p:nvPr/>
        </p:nvSpPr>
        <p:spPr>
          <a:xfrm>
            <a:off x="9165579" y="856661"/>
            <a:ext cx="3026421" cy="4585871"/>
          </a:xfrm>
          <a:prstGeom prst="rect">
            <a:avLst/>
          </a:prstGeom>
          <a:noFill/>
        </p:spPr>
        <p:txBody>
          <a:bodyPr wrap="square" rtlCol="0">
            <a:spAutoFit/>
          </a:bodyPr>
          <a:lstStyle/>
          <a:p>
            <a:pPr lvl="0">
              <a:defRPr/>
            </a:pPr>
            <a:r>
              <a:rPr lang="en-US" sz="2200" b="1" dirty="0" err="1">
                <a:solidFill>
                  <a:srgbClr val="F9AB3F"/>
                </a:solidFill>
              </a:rPr>
              <a:t>Parte</a:t>
            </a:r>
            <a:r>
              <a:rPr lang="en-US" sz="2200" b="1" dirty="0">
                <a:solidFill>
                  <a:srgbClr val="F9AB3F"/>
                </a:solidFill>
              </a:rPr>
              <a:t> 1- </a:t>
            </a:r>
            <a:r>
              <a:rPr lang="en-US" sz="2200" b="1" dirty="0" err="1">
                <a:solidFill>
                  <a:srgbClr val="F9AB3F"/>
                </a:solidFill>
              </a:rPr>
              <a:t>Tiempo</a:t>
            </a:r>
            <a:r>
              <a:rPr lang="en-US" sz="2200" b="1" dirty="0">
                <a:solidFill>
                  <a:srgbClr val="F9AB3F"/>
                </a:solidFill>
              </a:rPr>
              <a:t> para </a:t>
            </a:r>
            <a:r>
              <a:rPr lang="en-US" sz="2200" b="1" dirty="0" err="1">
                <a:solidFill>
                  <a:srgbClr val="F9AB3F"/>
                </a:solidFill>
              </a:rPr>
              <a:t>Pensar</a:t>
            </a:r>
            <a:r>
              <a:rPr lang="en-US" sz="2200" b="1" dirty="0">
                <a:solidFill>
                  <a:srgbClr val="F9AB3F"/>
                </a:solidFill>
              </a:rPr>
              <a:t> </a:t>
            </a:r>
          </a:p>
          <a:p>
            <a:pPr lvl="0">
              <a:defRPr/>
            </a:pPr>
            <a:endParaRPr lang="en-US" sz="1000" b="1" dirty="0"/>
          </a:p>
          <a:p>
            <a:pPr lvl="0">
              <a:defRPr/>
            </a:pPr>
            <a:r>
              <a:rPr lang="es-ES" sz="1700" dirty="0"/>
              <a:t>Todos </a:t>
            </a:r>
            <a:r>
              <a:rPr lang="es-ES" sz="1700" dirty="0" err="1"/>
              <a:t>temenos</a:t>
            </a:r>
            <a:r>
              <a:rPr lang="es-ES" sz="1700" dirty="0"/>
              <a:t> diferentes prioridades. </a:t>
            </a:r>
          </a:p>
          <a:p>
            <a:pPr lvl="0">
              <a:defRPr/>
            </a:pPr>
            <a:endParaRPr lang="es-ES" sz="1700" dirty="0"/>
          </a:p>
          <a:p>
            <a:pPr lvl="0">
              <a:defRPr/>
            </a:pPr>
            <a:r>
              <a:rPr lang="es-ES" sz="1700" dirty="0"/>
              <a:t>¿Cuáles son sus prioridades personales para la educación de su hijo?</a:t>
            </a:r>
          </a:p>
          <a:p>
            <a:pPr lvl="0">
              <a:defRPr/>
            </a:pPr>
            <a:endParaRPr lang="es-ES" sz="1700" dirty="0"/>
          </a:p>
          <a:p>
            <a:pPr lvl="0">
              <a:defRPr/>
            </a:pPr>
            <a:r>
              <a:rPr lang="es-ES" sz="1700" dirty="0"/>
              <a:t>Enumere sus prioridades del 1 al 5, siendo una de ellas importante para usted.</a:t>
            </a:r>
          </a:p>
          <a:p>
            <a:pPr lvl="0">
              <a:defRPr/>
            </a:pPr>
            <a:endParaRPr lang="es-ES" sz="1700" dirty="0"/>
          </a:p>
          <a:p>
            <a:pPr lvl="0">
              <a:defRPr/>
            </a:pPr>
            <a:r>
              <a:rPr lang="es-ES" sz="1700" dirty="0"/>
              <a:t>Luego anote “POR QUÉ” lo eligió como su prioridad personal.</a:t>
            </a:r>
          </a:p>
        </p:txBody>
      </p:sp>
      <p:sp>
        <p:nvSpPr>
          <p:cNvPr id="7" name="Rectangle 6">
            <a:extLst>
              <a:ext uri="{FF2B5EF4-FFF2-40B4-BE49-F238E27FC236}">
                <a16:creationId xmlns:a16="http://schemas.microsoft.com/office/drawing/2014/main" id="{015AAA07-F6E7-444E-A12B-E93882F80C1D}"/>
              </a:ext>
            </a:extLst>
          </p:cNvPr>
          <p:cNvSpPr/>
          <p:nvPr/>
        </p:nvSpPr>
        <p:spPr>
          <a:xfrm>
            <a:off x="252274" y="6059662"/>
            <a:ext cx="8772972" cy="707886"/>
          </a:xfrm>
          <a:prstGeom prst="rect">
            <a:avLst/>
          </a:prstGeom>
        </p:spPr>
        <p:txBody>
          <a:bodyPr wrap="square">
            <a:spAutoFit/>
          </a:bodyPr>
          <a:lstStyle/>
          <a:p>
            <a:pPr algn="ctr">
              <a:defRPr/>
            </a:pPr>
            <a:r>
              <a:rPr lang="en-US" sz="2200" b="1" dirty="0">
                <a:solidFill>
                  <a:srgbClr val="F9AB3F"/>
                </a:solidFill>
              </a:rPr>
              <a:t>PARTE 2 - COMPARTA: </a:t>
            </a:r>
            <a:r>
              <a:rPr lang="en-US" sz="2000" dirty="0"/>
              <a:t>Informe sus </a:t>
            </a:r>
            <a:r>
              <a:rPr lang="en-US" sz="2000" dirty="0" err="1"/>
              <a:t>prioridades</a:t>
            </a:r>
            <a:r>
              <a:rPr lang="en-US" sz="2000" dirty="0"/>
              <a:t> </a:t>
            </a:r>
            <a:r>
              <a:rPr lang="en-US" sz="2000" dirty="0" err="1"/>
              <a:t>personales</a:t>
            </a:r>
            <a:r>
              <a:rPr lang="en-US" sz="2000" dirty="0"/>
              <a:t>.</a:t>
            </a:r>
            <a:endParaRPr lang="en-US" sz="1000" dirty="0"/>
          </a:p>
          <a:p>
            <a:pPr algn="ctr">
              <a:defRPr/>
            </a:pPr>
            <a:r>
              <a:rPr lang="en-US" dirty="0">
                <a:solidFill>
                  <a:srgbClr val="00B0F0"/>
                </a:solidFill>
                <a:effectLst>
                  <a:outerShdw blurRad="38100" dist="38100" dir="2700000" algn="tl">
                    <a:srgbClr val="000000">
                      <a:alpha val="43137"/>
                    </a:srgbClr>
                  </a:outerShdw>
                </a:effectLst>
              </a:rPr>
              <a:t>PISTA: NO HAY RESPUESTAS MALAS!</a:t>
            </a:r>
          </a:p>
        </p:txBody>
      </p:sp>
      <p:pic>
        <p:nvPicPr>
          <p:cNvPr id="3" name="Picture 2">
            <a:extLst>
              <a:ext uri="{FF2B5EF4-FFF2-40B4-BE49-F238E27FC236}">
                <a16:creationId xmlns:a16="http://schemas.microsoft.com/office/drawing/2014/main" id="{9A662F23-1B48-4EFE-BAEB-7226A6BD9888}"/>
              </a:ext>
            </a:extLst>
          </p:cNvPr>
          <p:cNvPicPr>
            <a:picLocks noChangeAspect="1"/>
          </p:cNvPicPr>
          <p:nvPr/>
        </p:nvPicPr>
        <p:blipFill>
          <a:blip r:embed="rId3"/>
          <a:stretch>
            <a:fillRect/>
          </a:stretch>
        </p:blipFill>
        <p:spPr>
          <a:xfrm>
            <a:off x="9341963" y="5559146"/>
            <a:ext cx="2779906" cy="1216209"/>
          </a:xfrm>
          <a:prstGeom prst="rect">
            <a:avLst/>
          </a:prstGeom>
        </p:spPr>
      </p:pic>
    </p:spTree>
    <p:extLst>
      <p:ext uri="{BB962C8B-B14F-4D97-AF65-F5344CB8AC3E}">
        <p14:creationId xmlns:p14="http://schemas.microsoft.com/office/powerpoint/2010/main" val="3873203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35716-9422-48C8-AFAA-EC1F5B459555}"/>
              </a:ext>
            </a:extLst>
          </p:cNvPr>
          <p:cNvSpPr>
            <a:spLocks noGrp="1"/>
          </p:cNvSpPr>
          <p:nvPr>
            <p:ph type="title"/>
          </p:nvPr>
        </p:nvSpPr>
        <p:spPr>
          <a:xfrm>
            <a:off x="231774" y="242094"/>
            <a:ext cx="11728142" cy="518203"/>
          </a:xfrm>
        </p:spPr>
        <p:txBody>
          <a:bodyPr/>
          <a:lstStyle/>
          <a:p>
            <a:r>
              <a:rPr lang="es-ES" sz="3600" dirty="0"/>
              <a:t>Actividad interactiva – muro de palabras - En blanco</a:t>
            </a:r>
            <a:endParaRPr lang="en-US" sz="3600" dirty="0"/>
          </a:p>
        </p:txBody>
      </p:sp>
      <p:graphicFrame>
        <p:nvGraphicFramePr>
          <p:cNvPr id="4" name="Content Placeholder 3">
            <a:extLst>
              <a:ext uri="{FF2B5EF4-FFF2-40B4-BE49-F238E27FC236}">
                <a16:creationId xmlns:a16="http://schemas.microsoft.com/office/drawing/2014/main" id="{90F0D675-5FC9-4266-859A-35B00724BCA4}"/>
              </a:ext>
            </a:extLst>
          </p:cNvPr>
          <p:cNvGraphicFramePr>
            <a:graphicFrameLocks noGrp="1"/>
          </p:cNvGraphicFramePr>
          <p:nvPr>
            <p:ph idx="1"/>
            <p:extLst>
              <p:ext uri="{D42A27DB-BD31-4B8C-83A1-F6EECF244321}">
                <p14:modId xmlns:p14="http://schemas.microsoft.com/office/powerpoint/2010/main" val="405495930"/>
              </p:ext>
            </p:extLst>
          </p:nvPr>
        </p:nvGraphicFramePr>
        <p:xfrm>
          <a:off x="231774" y="956764"/>
          <a:ext cx="8793472" cy="5400040"/>
        </p:xfrm>
        <a:graphic>
          <a:graphicData uri="http://schemas.openxmlformats.org/drawingml/2006/table">
            <a:tbl>
              <a:tblPr firstRow="1" bandRow="1">
                <a:tableStyleId>{5C22544A-7EE6-4342-B048-85BDC9FD1C3A}</a:tableStyleId>
              </a:tblPr>
              <a:tblGrid>
                <a:gridCol w="2746095">
                  <a:extLst>
                    <a:ext uri="{9D8B030D-6E8A-4147-A177-3AD203B41FA5}">
                      <a16:colId xmlns:a16="http://schemas.microsoft.com/office/drawing/2014/main" val="3801570902"/>
                    </a:ext>
                  </a:extLst>
                </a:gridCol>
                <a:gridCol w="6047377">
                  <a:extLst>
                    <a:ext uri="{9D8B030D-6E8A-4147-A177-3AD203B41FA5}">
                      <a16:colId xmlns:a16="http://schemas.microsoft.com/office/drawing/2014/main" val="2627986546"/>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err="1"/>
                        <a:t>Prioridad</a:t>
                      </a:r>
                      <a:r>
                        <a:rPr lang="en-US" sz="1800" dirty="0"/>
                        <a:t> Personal</a:t>
                      </a:r>
                    </a:p>
                  </a:txBody>
                  <a:tcPr/>
                </a:tc>
                <a:tc>
                  <a:txBody>
                    <a:bodyPr/>
                    <a:lstStyle/>
                    <a:p>
                      <a:pPr algn="ctr"/>
                      <a:r>
                        <a:rPr lang="en-US" sz="1800" dirty="0"/>
                        <a:t>La </a:t>
                      </a:r>
                      <a:r>
                        <a:rPr lang="en-US" sz="1800" dirty="0" err="1"/>
                        <a:t>razón</a:t>
                      </a:r>
                      <a:r>
                        <a:rPr lang="en-US" sz="1800" dirty="0"/>
                        <a:t> por la </a:t>
                      </a:r>
                      <a:r>
                        <a:rPr lang="en-US" sz="1800" dirty="0" err="1"/>
                        <a:t>cual</a:t>
                      </a:r>
                      <a:r>
                        <a:rPr lang="en-US" sz="1800" dirty="0"/>
                        <a:t> </a:t>
                      </a:r>
                      <a:r>
                        <a:rPr lang="en-US" sz="1800" dirty="0" err="1"/>
                        <a:t>está</a:t>
                      </a:r>
                      <a:r>
                        <a:rPr lang="en-US" sz="1800" dirty="0"/>
                        <a:t> es mi </a:t>
                      </a:r>
                      <a:r>
                        <a:rPr lang="en-US" sz="1800" dirty="0" err="1"/>
                        <a:t>prioridad</a:t>
                      </a:r>
                      <a:r>
                        <a:rPr lang="en-US" sz="1800" dirty="0"/>
                        <a:t> personal </a:t>
                      </a:r>
                    </a:p>
                  </a:txBody>
                  <a:tcPr/>
                </a:tc>
                <a:extLst>
                  <a:ext uri="{0D108BD9-81ED-4DB2-BD59-A6C34878D82A}">
                    <a16:rowId xmlns:a16="http://schemas.microsoft.com/office/drawing/2014/main" val="2939675148"/>
                  </a:ext>
                </a:extLst>
              </a:tr>
              <a:tr h="370840">
                <a:tc>
                  <a:txBody>
                    <a:bodyPr/>
                    <a:lstStyle/>
                    <a:p>
                      <a:r>
                        <a:rPr lang="en-US" sz="2000" dirty="0"/>
                        <a:t>1. </a:t>
                      </a:r>
                    </a:p>
                    <a:p>
                      <a:endParaRPr lang="en-US" sz="2000" dirty="0"/>
                    </a:p>
                    <a:p>
                      <a:endParaRPr lang="en-US" sz="2000" dirty="0"/>
                    </a:p>
                  </a:txBody>
                  <a:tcPr/>
                </a:tc>
                <a:tc>
                  <a:txBody>
                    <a:bodyPr/>
                    <a:lstStyle/>
                    <a:p>
                      <a:endParaRPr lang="en-US" sz="2000" dirty="0"/>
                    </a:p>
                  </a:txBody>
                  <a:tcPr/>
                </a:tc>
                <a:extLst>
                  <a:ext uri="{0D108BD9-81ED-4DB2-BD59-A6C34878D82A}">
                    <a16:rowId xmlns:a16="http://schemas.microsoft.com/office/drawing/2014/main" val="2227699073"/>
                  </a:ext>
                </a:extLst>
              </a:tr>
              <a:tr h="370840">
                <a:tc>
                  <a:txBody>
                    <a:bodyPr/>
                    <a:lstStyle/>
                    <a:p>
                      <a:r>
                        <a:rPr lang="en-US" sz="2000" dirty="0"/>
                        <a:t>2.</a:t>
                      </a:r>
                    </a:p>
                    <a:p>
                      <a:endParaRPr lang="en-US" sz="2000" dirty="0"/>
                    </a:p>
                    <a:p>
                      <a:r>
                        <a:rPr lang="en-US" sz="2000" dirty="0"/>
                        <a:t> </a:t>
                      </a:r>
                    </a:p>
                  </a:txBody>
                  <a:tcPr/>
                </a:tc>
                <a:tc>
                  <a:txBody>
                    <a:bodyPr/>
                    <a:lstStyle/>
                    <a:p>
                      <a:endParaRPr lang="en-US" sz="2000" dirty="0"/>
                    </a:p>
                  </a:txBody>
                  <a:tcPr/>
                </a:tc>
                <a:extLst>
                  <a:ext uri="{0D108BD9-81ED-4DB2-BD59-A6C34878D82A}">
                    <a16:rowId xmlns:a16="http://schemas.microsoft.com/office/drawing/2014/main" val="3100136804"/>
                  </a:ext>
                </a:extLst>
              </a:tr>
              <a:tr h="370840">
                <a:tc>
                  <a:txBody>
                    <a:bodyPr/>
                    <a:lstStyle/>
                    <a:p>
                      <a:r>
                        <a:rPr lang="en-US" sz="2000" dirty="0"/>
                        <a:t>3. </a:t>
                      </a:r>
                    </a:p>
                    <a:p>
                      <a:endParaRPr lang="en-US" sz="2000" dirty="0"/>
                    </a:p>
                    <a:p>
                      <a:endParaRPr lang="en-US" sz="2000" dirty="0"/>
                    </a:p>
                  </a:txBody>
                  <a:tcPr/>
                </a:tc>
                <a:tc>
                  <a:txBody>
                    <a:bodyPr/>
                    <a:lstStyle/>
                    <a:p>
                      <a:endParaRPr lang="en-US" sz="2000" dirty="0"/>
                    </a:p>
                  </a:txBody>
                  <a:tcPr/>
                </a:tc>
                <a:extLst>
                  <a:ext uri="{0D108BD9-81ED-4DB2-BD59-A6C34878D82A}">
                    <a16:rowId xmlns:a16="http://schemas.microsoft.com/office/drawing/2014/main" val="1679113385"/>
                  </a:ext>
                </a:extLst>
              </a:tr>
              <a:tr h="370840">
                <a:tc>
                  <a:txBody>
                    <a:bodyPr/>
                    <a:lstStyle/>
                    <a:p>
                      <a:r>
                        <a:rPr lang="en-US" sz="2000" dirty="0"/>
                        <a:t>4. </a:t>
                      </a:r>
                    </a:p>
                    <a:p>
                      <a:endParaRPr lang="en-US" sz="2000" dirty="0"/>
                    </a:p>
                    <a:p>
                      <a:endParaRPr lang="en-US" sz="2000" dirty="0"/>
                    </a:p>
                  </a:txBody>
                  <a:tcPr/>
                </a:tc>
                <a:tc>
                  <a:txBody>
                    <a:bodyPr/>
                    <a:lstStyle/>
                    <a:p>
                      <a:endParaRPr lang="en-US" sz="2000" dirty="0"/>
                    </a:p>
                  </a:txBody>
                  <a:tcPr/>
                </a:tc>
                <a:extLst>
                  <a:ext uri="{0D108BD9-81ED-4DB2-BD59-A6C34878D82A}">
                    <a16:rowId xmlns:a16="http://schemas.microsoft.com/office/drawing/2014/main" val="803018997"/>
                  </a:ext>
                </a:extLst>
              </a:tr>
              <a:tr h="370840">
                <a:tc>
                  <a:txBody>
                    <a:bodyPr/>
                    <a:lstStyle/>
                    <a:p>
                      <a:r>
                        <a:rPr lang="en-US" sz="2000" dirty="0"/>
                        <a:t>5.</a:t>
                      </a:r>
                    </a:p>
                    <a:p>
                      <a:endParaRPr lang="en-US" sz="2000" dirty="0"/>
                    </a:p>
                    <a:p>
                      <a:endParaRPr lang="en-US" sz="2000" dirty="0"/>
                    </a:p>
                  </a:txBody>
                  <a:tcPr/>
                </a:tc>
                <a:tc>
                  <a:txBody>
                    <a:bodyPr/>
                    <a:lstStyle/>
                    <a:p>
                      <a:endParaRPr lang="en-US" sz="2000" dirty="0"/>
                    </a:p>
                  </a:txBody>
                  <a:tcPr/>
                </a:tc>
                <a:extLst>
                  <a:ext uri="{0D108BD9-81ED-4DB2-BD59-A6C34878D82A}">
                    <a16:rowId xmlns:a16="http://schemas.microsoft.com/office/drawing/2014/main" val="3415831294"/>
                  </a:ext>
                </a:extLst>
              </a:tr>
            </a:tbl>
          </a:graphicData>
        </a:graphic>
      </p:graphicFrame>
      <p:sp>
        <p:nvSpPr>
          <p:cNvPr id="6" name="TextBox 5">
            <a:extLst>
              <a:ext uri="{FF2B5EF4-FFF2-40B4-BE49-F238E27FC236}">
                <a16:creationId xmlns:a16="http://schemas.microsoft.com/office/drawing/2014/main" id="{F8282704-5CA7-4C89-B3A0-4C43EFF5069A}"/>
              </a:ext>
            </a:extLst>
          </p:cNvPr>
          <p:cNvSpPr txBox="1"/>
          <p:nvPr/>
        </p:nvSpPr>
        <p:spPr>
          <a:xfrm>
            <a:off x="9183568" y="1279219"/>
            <a:ext cx="3026421" cy="4124206"/>
          </a:xfrm>
          <a:prstGeom prst="rect">
            <a:avLst/>
          </a:prstGeom>
          <a:noFill/>
        </p:spPr>
        <p:txBody>
          <a:bodyPr wrap="square" rtlCol="0">
            <a:spAutoFit/>
          </a:bodyPr>
          <a:lstStyle/>
          <a:p>
            <a:pPr lvl="0">
              <a:defRPr/>
            </a:pPr>
            <a:r>
              <a:rPr lang="en-US" sz="2200" b="1" dirty="0" err="1">
                <a:solidFill>
                  <a:srgbClr val="F9AB3F"/>
                </a:solidFill>
              </a:rPr>
              <a:t>Parte</a:t>
            </a:r>
            <a:r>
              <a:rPr lang="en-US" sz="2200" b="1" dirty="0">
                <a:solidFill>
                  <a:srgbClr val="F9AB3F"/>
                </a:solidFill>
              </a:rPr>
              <a:t> 1- </a:t>
            </a:r>
            <a:r>
              <a:rPr lang="en-US" sz="2200" b="1" dirty="0" err="1">
                <a:solidFill>
                  <a:srgbClr val="F9AB3F"/>
                </a:solidFill>
              </a:rPr>
              <a:t>Tiempo</a:t>
            </a:r>
            <a:r>
              <a:rPr lang="en-US" sz="2200" b="1" dirty="0">
                <a:solidFill>
                  <a:srgbClr val="F9AB3F"/>
                </a:solidFill>
              </a:rPr>
              <a:t> de </a:t>
            </a:r>
            <a:r>
              <a:rPr lang="en-US" sz="2200" b="1" dirty="0" err="1">
                <a:solidFill>
                  <a:srgbClr val="F9AB3F"/>
                </a:solidFill>
              </a:rPr>
              <a:t>Pensar</a:t>
            </a:r>
            <a:endParaRPr lang="en-US" sz="2200" b="1" dirty="0">
              <a:solidFill>
                <a:srgbClr val="F9AB3F"/>
              </a:solidFill>
            </a:endParaRPr>
          </a:p>
          <a:p>
            <a:pPr lvl="0">
              <a:defRPr/>
            </a:pPr>
            <a:endParaRPr lang="en-US" sz="1000" b="1" dirty="0"/>
          </a:p>
          <a:p>
            <a:pPr lvl="0">
              <a:defRPr/>
            </a:pPr>
            <a:r>
              <a:rPr lang="en-US" sz="1700" dirty="0" err="1"/>
              <a:t>Todos</a:t>
            </a:r>
            <a:r>
              <a:rPr lang="en-US" sz="1700" dirty="0"/>
              <a:t> temenos </a:t>
            </a:r>
            <a:r>
              <a:rPr lang="en-US" sz="1700" dirty="0" err="1"/>
              <a:t>diferentes</a:t>
            </a:r>
            <a:r>
              <a:rPr lang="en-US" sz="1700" dirty="0"/>
              <a:t> </a:t>
            </a:r>
            <a:r>
              <a:rPr lang="en-US" sz="1700" dirty="0" err="1"/>
              <a:t>prioridades</a:t>
            </a:r>
            <a:r>
              <a:rPr lang="en-US" sz="1700" dirty="0"/>
              <a:t>. </a:t>
            </a:r>
          </a:p>
          <a:p>
            <a:pPr lvl="0">
              <a:defRPr/>
            </a:pPr>
            <a:endParaRPr lang="en-US" sz="1000" dirty="0"/>
          </a:p>
          <a:p>
            <a:pPr lvl="0">
              <a:defRPr/>
            </a:pPr>
            <a:endParaRPr lang="en-US" sz="1000" dirty="0"/>
          </a:p>
          <a:p>
            <a:pPr marL="457200" lvl="0" indent="-457200">
              <a:buFont typeface="+mj-lt"/>
              <a:buAutoNum type="arabicPeriod"/>
              <a:defRPr/>
            </a:pPr>
            <a:r>
              <a:rPr lang="es-ES" sz="1400" dirty="0"/>
              <a:t>¿Cuáles son sus prioridades personales para la educación de su hijo?</a:t>
            </a:r>
          </a:p>
          <a:p>
            <a:pPr marL="457200" lvl="0" indent="-457200">
              <a:buFont typeface="+mj-lt"/>
              <a:buAutoNum type="arabicPeriod"/>
              <a:defRPr/>
            </a:pPr>
            <a:endParaRPr lang="es-ES" sz="1400" dirty="0"/>
          </a:p>
          <a:p>
            <a:pPr marL="457200" lvl="0" indent="-457200">
              <a:buFont typeface="+mj-lt"/>
              <a:buAutoNum type="arabicPeriod"/>
              <a:defRPr/>
            </a:pPr>
            <a:r>
              <a:rPr lang="es-ES" sz="1400" dirty="0"/>
              <a:t>Enumere sus prioridades del 1 al 5, siendo una de ellas importante para usted.</a:t>
            </a:r>
          </a:p>
          <a:p>
            <a:pPr marL="457200" lvl="0" indent="-457200">
              <a:buFont typeface="+mj-lt"/>
              <a:buAutoNum type="arabicPeriod"/>
              <a:defRPr/>
            </a:pPr>
            <a:endParaRPr lang="es-ES" sz="1400" dirty="0"/>
          </a:p>
          <a:p>
            <a:pPr marL="457200" lvl="0" indent="-457200">
              <a:buFont typeface="+mj-lt"/>
              <a:buAutoNum type="arabicPeriod"/>
              <a:defRPr/>
            </a:pPr>
            <a:r>
              <a:rPr lang="es-ES" sz="1400" dirty="0"/>
              <a:t>Luego anote “POR QUÉ” lo eligió como su prioridad personal.</a:t>
            </a:r>
            <a:endParaRPr lang="en-US" sz="1400" dirty="0"/>
          </a:p>
        </p:txBody>
      </p:sp>
      <p:sp>
        <p:nvSpPr>
          <p:cNvPr id="3" name="Rectangle 2">
            <a:extLst>
              <a:ext uri="{FF2B5EF4-FFF2-40B4-BE49-F238E27FC236}">
                <a16:creationId xmlns:a16="http://schemas.microsoft.com/office/drawing/2014/main" id="{2330231D-4CAA-4017-9E8B-9AA8CC398DC4}"/>
              </a:ext>
            </a:extLst>
          </p:cNvPr>
          <p:cNvSpPr/>
          <p:nvPr/>
        </p:nvSpPr>
        <p:spPr>
          <a:xfrm>
            <a:off x="2280526" y="6488668"/>
            <a:ext cx="5845062" cy="369332"/>
          </a:xfrm>
          <a:prstGeom prst="rect">
            <a:avLst/>
          </a:prstGeom>
        </p:spPr>
        <p:txBody>
          <a:bodyPr wrap="none">
            <a:spAutoFit/>
          </a:bodyPr>
          <a:lstStyle/>
          <a:p>
            <a:r>
              <a:rPr lang="en-US" dirty="0"/>
              <a:t>Google Form Link:  </a:t>
            </a:r>
            <a:r>
              <a:rPr lang="en-US" dirty="0">
                <a:hlinkClick r:id="rId3"/>
              </a:rPr>
              <a:t>https://forms.gle/UbrpzRTBFTSM5wbK9</a:t>
            </a:r>
            <a:endParaRPr lang="en-US" dirty="0"/>
          </a:p>
        </p:txBody>
      </p:sp>
      <p:pic>
        <p:nvPicPr>
          <p:cNvPr id="5" name="Picture 4">
            <a:extLst>
              <a:ext uri="{FF2B5EF4-FFF2-40B4-BE49-F238E27FC236}">
                <a16:creationId xmlns:a16="http://schemas.microsoft.com/office/drawing/2014/main" id="{310BD53F-F791-4696-8CD2-1F353F1C3724}"/>
              </a:ext>
            </a:extLst>
          </p:cNvPr>
          <p:cNvPicPr>
            <a:picLocks noChangeAspect="1"/>
          </p:cNvPicPr>
          <p:nvPr/>
        </p:nvPicPr>
        <p:blipFill>
          <a:blip r:embed="rId4"/>
          <a:stretch>
            <a:fillRect/>
          </a:stretch>
        </p:blipFill>
        <p:spPr>
          <a:xfrm>
            <a:off x="9043235" y="5403425"/>
            <a:ext cx="3148765" cy="1377585"/>
          </a:xfrm>
          <a:prstGeom prst="rect">
            <a:avLst/>
          </a:prstGeom>
        </p:spPr>
      </p:pic>
    </p:spTree>
    <p:extLst>
      <p:ext uri="{BB962C8B-B14F-4D97-AF65-F5344CB8AC3E}">
        <p14:creationId xmlns:p14="http://schemas.microsoft.com/office/powerpoint/2010/main" val="1199333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E8FAE-249F-425B-8466-4BC69FA20EC9}"/>
              </a:ext>
            </a:extLst>
          </p:cNvPr>
          <p:cNvSpPr>
            <a:spLocks noGrp="1"/>
          </p:cNvSpPr>
          <p:nvPr>
            <p:ph type="title"/>
          </p:nvPr>
        </p:nvSpPr>
        <p:spPr/>
        <p:txBody>
          <a:bodyPr/>
          <a:lstStyle/>
          <a:p>
            <a:r>
              <a:rPr lang="es-ES" dirty="0"/>
              <a:t>Protocolo de aviso y asombro</a:t>
            </a:r>
            <a:endParaRPr lang="en-US" dirty="0"/>
          </a:p>
        </p:txBody>
      </p:sp>
      <p:sp>
        <p:nvSpPr>
          <p:cNvPr id="5" name="Rectangle 4">
            <a:extLst>
              <a:ext uri="{FF2B5EF4-FFF2-40B4-BE49-F238E27FC236}">
                <a16:creationId xmlns:a16="http://schemas.microsoft.com/office/drawing/2014/main" id="{459E72B1-B923-4624-AE2A-105BADE53F0A}"/>
              </a:ext>
            </a:extLst>
          </p:cNvPr>
          <p:cNvSpPr/>
          <p:nvPr/>
        </p:nvSpPr>
        <p:spPr>
          <a:xfrm>
            <a:off x="7057679" y="1011175"/>
            <a:ext cx="4851101" cy="4539704"/>
          </a:xfrm>
          <a:prstGeom prst="rect">
            <a:avLst/>
          </a:prstGeom>
        </p:spPr>
        <p:txBody>
          <a:bodyPr wrap="square">
            <a:spAutoFit/>
          </a:bodyPr>
          <a:lstStyle/>
          <a:p>
            <a:pPr algn="ctr"/>
            <a:r>
              <a:rPr lang="en-US" sz="2300" dirty="0" err="1">
                <a:solidFill>
                  <a:srgbClr val="13204B"/>
                </a:solidFill>
                <a:effectLst>
                  <a:outerShdw blurRad="38100" dist="38100" dir="2700000" algn="tl">
                    <a:srgbClr val="000000">
                      <a:alpha val="43137"/>
                    </a:srgbClr>
                  </a:outerShdw>
                </a:effectLst>
              </a:rPr>
              <a:t>Prioridades</a:t>
            </a:r>
            <a:r>
              <a:rPr lang="en-US" sz="2300" dirty="0">
                <a:solidFill>
                  <a:srgbClr val="13204B"/>
                </a:solidFill>
                <a:effectLst>
                  <a:outerShdw blurRad="38100" dist="38100" dir="2700000" algn="tl">
                    <a:srgbClr val="000000">
                      <a:alpha val="43137"/>
                    </a:srgbClr>
                  </a:outerShdw>
                </a:effectLst>
              </a:rPr>
              <a:t> de LCAP para el año 23-24 (</a:t>
            </a:r>
            <a:r>
              <a:rPr lang="en-US" sz="2300" dirty="0" err="1">
                <a:solidFill>
                  <a:srgbClr val="13204B"/>
                </a:solidFill>
                <a:effectLst>
                  <a:outerShdw blurRad="38100" dist="38100" dir="2700000" algn="tl">
                    <a:srgbClr val="000000">
                      <a:alpha val="43137"/>
                    </a:srgbClr>
                  </a:outerShdw>
                </a:effectLst>
              </a:rPr>
              <a:t>Temas</a:t>
            </a:r>
            <a:r>
              <a:rPr lang="en-US" sz="2300" dirty="0">
                <a:solidFill>
                  <a:srgbClr val="13204B"/>
                </a:solidFill>
                <a:effectLst>
                  <a:outerShdw blurRad="38100" dist="38100" dir="2700000" algn="tl">
                    <a:srgbClr val="000000">
                      <a:alpha val="43137"/>
                    </a:srgbClr>
                  </a:outerShdw>
                </a:effectLst>
              </a:rPr>
              <a:t> </a:t>
            </a:r>
            <a:r>
              <a:rPr lang="en-US" sz="2300" dirty="0" err="1">
                <a:solidFill>
                  <a:srgbClr val="13204B"/>
                </a:solidFill>
                <a:effectLst>
                  <a:outerShdw blurRad="38100" dist="38100" dir="2700000" algn="tl">
                    <a:srgbClr val="000000">
                      <a:alpha val="43137"/>
                    </a:srgbClr>
                  </a:outerShdw>
                </a:effectLst>
              </a:rPr>
              <a:t>Primordiales</a:t>
            </a:r>
            <a:r>
              <a:rPr lang="en-US" sz="2300" dirty="0">
                <a:solidFill>
                  <a:srgbClr val="13204B"/>
                </a:solidFill>
                <a:effectLst>
                  <a:outerShdw blurRad="38100" dist="38100" dir="2700000" algn="tl">
                    <a:srgbClr val="000000">
                      <a:alpha val="43137"/>
                    </a:srgbClr>
                  </a:outerShdw>
                </a:effectLst>
              </a:rPr>
              <a:t>)</a:t>
            </a:r>
          </a:p>
          <a:p>
            <a:pPr algn="ctr"/>
            <a:r>
              <a:rPr lang="en-US" sz="2300" dirty="0">
                <a:solidFill>
                  <a:srgbClr val="13204B"/>
                </a:solidFill>
                <a:effectLst>
                  <a:outerShdw blurRad="38100" dist="38100" dir="2700000" algn="tl">
                    <a:srgbClr val="000000">
                      <a:alpha val="43137"/>
                    </a:srgbClr>
                  </a:outerShdw>
                </a:effectLst>
              </a:rPr>
              <a:t>De los </a:t>
            </a:r>
            <a:r>
              <a:rPr lang="en-US" sz="2300" dirty="0" err="1">
                <a:solidFill>
                  <a:srgbClr val="13204B"/>
                </a:solidFill>
                <a:effectLst>
                  <a:outerShdw blurRad="38100" dist="38100" dir="2700000" algn="tl">
                    <a:srgbClr val="000000">
                      <a:alpha val="43137"/>
                    </a:srgbClr>
                  </a:outerShdw>
                </a:effectLst>
              </a:rPr>
              <a:t>Socios</a:t>
            </a:r>
            <a:r>
              <a:rPr lang="en-US" sz="2300" dirty="0">
                <a:solidFill>
                  <a:srgbClr val="13204B"/>
                </a:solidFill>
                <a:effectLst>
                  <a:outerShdw blurRad="38100" dist="38100" dir="2700000" algn="tl">
                    <a:srgbClr val="000000">
                      <a:alpha val="43137"/>
                    </a:srgbClr>
                  </a:outerShdw>
                </a:effectLst>
              </a:rPr>
              <a:t> </a:t>
            </a:r>
            <a:r>
              <a:rPr lang="en-US" sz="2300" dirty="0" err="1">
                <a:solidFill>
                  <a:srgbClr val="13204B"/>
                </a:solidFill>
                <a:effectLst>
                  <a:outerShdw blurRad="38100" dist="38100" dir="2700000" algn="tl">
                    <a:srgbClr val="000000">
                      <a:alpha val="43137"/>
                    </a:srgbClr>
                  </a:outerShdw>
                </a:effectLst>
              </a:rPr>
              <a:t>Educativos</a:t>
            </a:r>
            <a:endParaRPr lang="en-US" sz="2300" dirty="0">
              <a:solidFill>
                <a:srgbClr val="13204B"/>
              </a:solidFill>
              <a:effectLst>
                <a:outerShdw blurRad="38100" dist="38100" dir="2700000" algn="tl">
                  <a:srgbClr val="000000">
                    <a:alpha val="43137"/>
                  </a:srgbClr>
                </a:outerShdw>
              </a:effectLst>
            </a:endParaRPr>
          </a:p>
          <a:p>
            <a:endParaRPr lang="en-US" sz="2000" dirty="0"/>
          </a:p>
          <a:p>
            <a:pPr marL="342900" indent="-342900">
              <a:buFont typeface="Wingdings" panose="05000000000000000000" pitchFamily="2" charset="2"/>
              <a:buChar char="q"/>
            </a:pPr>
            <a:r>
              <a:rPr lang="es-ES" sz="2000" dirty="0"/>
              <a:t>Prácticas de equidad e inclusión</a:t>
            </a:r>
          </a:p>
          <a:p>
            <a:pPr marL="342900" indent="-342900">
              <a:buFont typeface="Wingdings" panose="05000000000000000000" pitchFamily="2" charset="2"/>
              <a:buChar char="q"/>
            </a:pPr>
            <a:r>
              <a:rPr lang="es-ES" sz="2000" dirty="0"/>
              <a:t>Alfabetización temprana y desarrollo</a:t>
            </a:r>
          </a:p>
          <a:p>
            <a:pPr marL="342900" indent="-342900">
              <a:buFont typeface="Wingdings" panose="05000000000000000000" pitchFamily="2" charset="2"/>
              <a:buChar char="q"/>
            </a:pPr>
            <a:r>
              <a:rPr lang="es-ES" sz="2000" dirty="0"/>
              <a:t>Mejoramiento del programa académico</a:t>
            </a:r>
          </a:p>
          <a:p>
            <a:pPr marL="342900" indent="-342900">
              <a:buFont typeface="Wingdings" panose="05000000000000000000" pitchFamily="2" charset="2"/>
              <a:buChar char="q"/>
            </a:pPr>
            <a:r>
              <a:rPr lang="es-ES" sz="2000" dirty="0"/>
              <a:t>Responsabilidad y decisiones basadas en datos</a:t>
            </a:r>
          </a:p>
          <a:p>
            <a:pPr marL="342900" indent="-342900">
              <a:buFont typeface="Wingdings" panose="05000000000000000000" pitchFamily="2" charset="2"/>
              <a:buChar char="q"/>
            </a:pPr>
            <a:r>
              <a:rPr lang="es-ES" sz="2000" dirty="0"/>
              <a:t>Participación, comunicación y extensión de padres y familias</a:t>
            </a:r>
          </a:p>
          <a:p>
            <a:pPr marL="342900" indent="-342900">
              <a:buFont typeface="Wingdings" panose="05000000000000000000" pitchFamily="2" charset="2"/>
              <a:buChar char="q"/>
            </a:pPr>
            <a:r>
              <a:rPr lang="es-ES" sz="2000" dirty="0"/>
              <a:t>Participación estudiantil, enriquecimiento</a:t>
            </a:r>
          </a:p>
          <a:p>
            <a:pPr marL="342900" indent="-342900">
              <a:buFont typeface="Wingdings" panose="05000000000000000000" pitchFamily="2" charset="2"/>
              <a:buChar char="q"/>
            </a:pPr>
            <a:r>
              <a:rPr lang="es-ES" sz="2000" dirty="0"/>
              <a:t>Reclutamiento y contratación de maestros adicionales y personal de apoyo.</a:t>
            </a:r>
            <a:endParaRPr lang="en-US" sz="2000" dirty="0"/>
          </a:p>
        </p:txBody>
      </p:sp>
      <p:pic>
        <p:nvPicPr>
          <p:cNvPr id="3" name="Picture 2">
            <a:extLst>
              <a:ext uri="{FF2B5EF4-FFF2-40B4-BE49-F238E27FC236}">
                <a16:creationId xmlns:a16="http://schemas.microsoft.com/office/drawing/2014/main" id="{5C40D1ED-7DFA-460F-865D-460D51293B41}"/>
              </a:ext>
            </a:extLst>
          </p:cNvPr>
          <p:cNvPicPr>
            <a:picLocks noChangeAspect="1"/>
          </p:cNvPicPr>
          <p:nvPr/>
        </p:nvPicPr>
        <p:blipFill>
          <a:blip r:embed="rId2"/>
          <a:stretch>
            <a:fillRect/>
          </a:stretch>
        </p:blipFill>
        <p:spPr>
          <a:xfrm>
            <a:off x="9370243" y="5550880"/>
            <a:ext cx="2538537" cy="1085276"/>
          </a:xfrm>
          <a:prstGeom prst="rect">
            <a:avLst/>
          </a:prstGeom>
        </p:spPr>
      </p:pic>
      <p:pic>
        <p:nvPicPr>
          <p:cNvPr id="8" name="Content Placeholder 7">
            <a:extLst>
              <a:ext uri="{FF2B5EF4-FFF2-40B4-BE49-F238E27FC236}">
                <a16:creationId xmlns:a16="http://schemas.microsoft.com/office/drawing/2014/main" id="{B39D6AB5-9DDD-4AF9-BF94-5294EE66C789}"/>
              </a:ext>
            </a:extLst>
          </p:cNvPr>
          <p:cNvPicPr>
            <a:picLocks noGrp="1" noChangeAspect="1"/>
          </p:cNvPicPr>
          <p:nvPr>
            <p:ph idx="1"/>
          </p:nvPr>
        </p:nvPicPr>
        <p:blipFill>
          <a:blip r:embed="rId3"/>
          <a:stretch>
            <a:fillRect/>
          </a:stretch>
        </p:blipFill>
        <p:spPr>
          <a:xfrm>
            <a:off x="156465" y="886518"/>
            <a:ext cx="6735603" cy="5207000"/>
          </a:xfrm>
          <a:prstGeom prst="rect">
            <a:avLst/>
          </a:prstGeom>
        </p:spPr>
      </p:pic>
    </p:spTree>
    <p:extLst>
      <p:ext uri="{BB962C8B-B14F-4D97-AF65-F5344CB8AC3E}">
        <p14:creationId xmlns:p14="http://schemas.microsoft.com/office/powerpoint/2010/main" val="2740057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58AA-3508-42EC-B6A7-D095D484F2FE}"/>
              </a:ext>
            </a:extLst>
          </p:cNvPr>
          <p:cNvSpPr>
            <a:spLocks noGrp="1"/>
          </p:cNvSpPr>
          <p:nvPr>
            <p:ph type="title"/>
          </p:nvPr>
        </p:nvSpPr>
        <p:spPr/>
        <p:txBody>
          <a:bodyPr/>
          <a:lstStyle/>
          <a:p>
            <a:r>
              <a:rPr lang="es-ES" dirty="0"/>
              <a:t>Protocolo de aviso y asombro – en blanco </a:t>
            </a:r>
            <a:endParaRPr lang="en-US" dirty="0"/>
          </a:p>
        </p:txBody>
      </p:sp>
      <p:sp>
        <p:nvSpPr>
          <p:cNvPr id="5" name="Rectangle 4">
            <a:extLst>
              <a:ext uri="{FF2B5EF4-FFF2-40B4-BE49-F238E27FC236}">
                <a16:creationId xmlns:a16="http://schemas.microsoft.com/office/drawing/2014/main" id="{212569BC-4401-41F4-9953-DED083C3EDD3}"/>
              </a:ext>
            </a:extLst>
          </p:cNvPr>
          <p:cNvSpPr/>
          <p:nvPr/>
        </p:nvSpPr>
        <p:spPr>
          <a:xfrm>
            <a:off x="7682844" y="1137983"/>
            <a:ext cx="4509155" cy="3816429"/>
          </a:xfrm>
          <a:prstGeom prst="rect">
            <a:avLst/>
          </a:prstGeom>
        </p:spPr>
        <p:txBody>
          <a:bodyPr wrap="square">
            <a:spAutoFit/>
          </a:bodyPr>
          <a:lstStyle/>
          <a:p>
            <a:pPr algn="ctr"/>
            <a:r>
              <a:rPr lang="en-US" sz="2800" b="1" dirty="0" err="1"/>
              <a:t>Comparta</a:t>
            </a:r>
            <a:r>
              <a:rPr lang="en-US" sz="2800" b="1" dirty="0"/>
              <a:t> </a:t>
            </a:r>
          </a:p>
          <a:p>
            <a:pPr algn="ctr"/>
            <a:r>
              <a:rPr lang="en-US" sz="2800" b="1" dirty="0" err="1"/>
              <a:t>su</a:t>
            </a:r>
            <a:r>
              <a:rPr lang="en-US" sz="2800" b="1" dirty="0"/>
              <a:t> </a:t>
            </a:r>
            <a:r>
              <a:rPr lang="en-US" sz="2800" b="1" dirty="0" err="1"/>
              <a:t>opinión</a:t>
            </a:r>
            <a:r>
              <a:rPr lang="en-US" sz="2800" b="1" dirty="0"/>
              <a:t> – 3 </a:t>
            </a:r>
            <a:r>
              <a:rPr lang="en-US" sz="2800" b="1" dirty="0" err="1"/>
              <a:t>maneras</a:t>
            </a:r>
            <a:r>
              <a:rPr lang="en-US" sz="2800" b="1" dirty="0"/>
              <a:t>:</a:t>
            </a:r>
          </a:p>
          <a:p>
            <a:pPr algn="ctr"/>
            <a:endParaRPr lang="en-US" sz="2800" b="1" dirty="0"/>
          </a:p>
          <a:p>
            <a:pPr algn="ctr"/>
            <a:r>
              <a:rPr lang="en-US" sz="2800" b="1" dirty="0"/>
              <a:t>Ventana de chat</a:t>
            </a:r>
          </a:p>
          <a:p>
            <a:pPr algn="ctr"/>
            <a:endParaRPr lang="en-US" sz="2800" b="1" dirty="0"/>
          </a:p>
          <a:p>
            <a:pPr algn="ctr"/>
            <a:r>
              <a:rPr lang="en-US" sz="2800" b="1" dirty="0"/>
              <a:t>Verbal</a:t>
            </a:r>
          </a:p>
          <a:p>
            <a:pPr algn="ctr"/>
            <a:endParaRPr lang="en-US" sz="2800" b="1" dirty="0"/>
          </a:p>
          <a:p>
            <a:pPr algn="ctr"/>
            <a:r>
              <a:rPr lang="en-US" sz="2800" b="1" dirty="0" err="1"/>
              <a:t>Formulario</a:t>
            </a:r>
            <a:r>
              <a:rPr lang="en-US" sz="2800" b="1" dirty="0"/>
              <a:t> de Google</a:t>
            </a:r>
            <a:endParaRPr lang="en-US" sz="2800" dirty="0">
              <a:hlinkClick r:id="rId3"/>
            </a:endParaRPr>
          </a:p>
          <a:p>
            <a:r>
              <a:rPr lang="en-US" dirty="0">
                <a:hlinkClick r:id="rId3"/>
              </a:rPr>
              <a:t>https://forms.gle/VKbsri3TDXh5gNp3A</a:t>
            </a:r>
            <a:endParaRPr lang="en-US" dirty="0"/>
          </a:p>
        </p:txBody>
      </p:sp>
      <p:pic>
        <p:nvPicPr>
          <p:cNvPr id="3" name="Picture 2">
            <a:extLst>
              <a:ext uri="{FF2B5EF4-FFF2-40B4-BE49-F238E27FC236}">
                <a16:creationId xmlns:a16="http://schemas.microsoft.com/office/drawing/2014/main" id="{347A2A76-6E8D-4D38-BA21-E8AEF339F834}"/>
              </a:ext>
            </a:extLst>
          </p:cNvPr>
          <p:cNvPicPr>
            <a:picLocks noChangeAspect="1"/>
          </p:cNvPicPr>
          <p:nvPr/>
        </p:nvPicPr>
        <p:blipFill>
          <a:blip r:embed="rId4"/>
          <a:stretch>
            <a:fillRect/>
          </a:stretch>
        </p:blipFill>
        <p:spPr>
          <a:xfrm>
            <a:off x="8973033" y="5333518"/>
            <a:ext cx="3218967" cy="1408298"/>
          </a:xfrm>
          <a:prstGeom prst="rect">
            <a:avLst/>
          </a:prstGeom>
        </p:spPr>
      </p:pic>
      <p:pic>
        <p:nvPicPr>
          <p:cNvPr id="17" name="Content Placeholder 16">
            <a:extLst>
              <a:ext uri="{FF2B5EF4-FFF2-40B4-BE49-F238E27FC236}">
                <a16:creationId xmlns:a16="http://schemas.microsoft.com/office/drawing/2014/main" id="{75D242FF-FC23-47B1-A361-B57E6F6A6DA1}"/>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84843" y="902337"/>
            <a:ext cx="6738470" cy="5207000"/>
          </a:xfrm>
        </p:spPr>
      </p:pic>
    </p:spTree>
    <p:extLst>
      <p:ext uri="{BB962C8B-B14F-4D97-AF65-F5344CB8AC3E}">
        <p14:creationId xmlns:p14="http://schemas.microsoft.com/office/powerpoint/2010/main" val="529254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FECFE-9EDF-4B85-87A1-ADDD7F45B3F9}"/>
              </a:ext>
            </a:extLst>
          </p:cNvPr>
          <p:cNvSpPr>
            <a:spLocks noGrp="1"/>
          </p:cNvSpPr>
          <p:nvPr>
            <p:ph type="title"/>
          </p:nvPr>
        </p:nvSpPr>
        <p:spPr>
          <a:xfrm>
            <a:off x="1272618" y="183233"/>
            <a:ext cx="11274458" cy="1325563"/>
          </a:xfrm>
        </p:spPr>
        <p:txBody>
          <a:bodyPr/>
          <a:lstStyle/>
          <a:p>
            <a:r>
              <a:rPr lang="es-ES" dirty="0"/>
              <a:t>Próxima sesión de participación de </a:t>
            </a:r>
            <a:r>
              <a:rPr lang="es-ES" dirty="0" err="1"/>
              <a:t>lcap</a:t>
            </a:r>
            <a:endParaRPr lang="en-US" dirty="0"/>
          </a:p>
        </p:txBody>
      </p:sp>
      <p:sp>
        <p:nvSpPr>
          <p:cNvPr id="3" name="Content Placeholder 2">
            <a:extLst>
              <a:ext uri="{FF2B5EF4-FFF2-40B4-BE49-F238E27FC236}">
                <a16:creationId xmlns:a16="http://schemas.microsoft.com/office/drawing/2014/main" id="{827520CF-C875-4431-9BFA-163E6B2A8EAB}"/>
              </a:ext>
            </a:extLst>
          </p:cNvPr>
          <p:cNvSpPr>
            <a:spLocks noGrp="1"/>
          </p:cNvSpPr>
          <p:nvPr>
            <p:ph idx="1"/>
          </p:nvPr>
        </p:nvSpPr>
        <p:spPr>
          <a:xfrm>
            <a:off x="730225" y="1436409"/>
            <a:ext cx="8993395" cy="4831197"/>
          </a:xfrm>
        </p:spPr>
        <p:txBody>
          <a:bodyPr>
            <a:normAutofit lnSpcReduction="10000"/>
          </a:bodyPr>
          <a:lstStyle/>
          <a:p>
            <a:r>
              <a:rPr lang="en-US" u="sng" dirty="0"/>
              <a:t>TEMA DE ENFOQUE</a:t>
            </a:r>
            <a:r>
              <a:rPr lang="en-US" dirty="0"/>
              <a:t>:</a:t>
            </a:r>
          </a:p>
          <a:p>
            <a:r>
              <a:rPr lang="en-US" dirty="0" err="1"/>
              <a:t>Analisis</a:t>
            </a:r>
            <a:r>
              <a:rPr lang="en-US" dirty="0"/>
              <a:t> de </a:t>
            </a:r>
            <a:r>
              <a:rPr lang="en-US" dirty="0" err="1"/>
              <a:t>datos</a:t>
            </a:r>
            <a:r>
              <a:rPr lang="en-US" dirty="0"/>
              <a:t>/ </a:t>
            </a:r>
            <a:r>
              <a:rPr lang="en-US" dirty="0" err="1"/>
              <a:t>Áreas</a:t>
            </a:r>
            <a:r>
              <a:rPr lang="en-US" dirty="0"/>
              <a:t> de </a:t>
            </a:r>
            <a:r>
              <a:rPr lang="en-US" dirty="0" err="1"/>
              <a:t>Necesidad</a:t>
            </a:r>
            <a:r>
              <a:rPr lang="en-US" dirty="0"/>
              <a:t> del Distrito</a:t>
            </a:r>
          </a:p>
          <a:p>
            <a:endParaRPr lang="en-US" dirty="0"/>
          </a:p>
          <a:p>
            <a:r>
              <a:rPr lang="en-US" u="sng" dirty="0"/>
              <a:t>FECHA</a:t>
            </a:r>
            <a:r>
              <a:rPr lang="en-US" dirty="0"/>
              <a:t>:</a:t>
            </a:r>
          </a:p>
          <a:p>
            <a:r>
              <a:rPr lang="en-US" dirty="0" err="1"/>
              <a:t>Enero</a:t>
            </a:r>
            <a:r>
              <a:rPr lang="en-US" dirty="0"/>
              <a:t> 19 del año 2024</a:t>
            </a:r>
          </a:p>
          <a:p>
            <a:endParaRPr lang="en-US" dirty="0"/>
          </a:p>
          <a:p>
            <a:r>
              <a:rPr lang="en-US" u="sng" dirty="0" err="1"/>
              <a:t>Horario</a:t>
            </a:r>
            <a:r>
              <a:rPr lang="en-US" dirty="0"/>
              <a:t>:</a:t>
            </a:r>
          </a:p>
          <a:p>
            <a:r>
              <a:rPr lang="en-US" dirty="0"/>
              <a:t>9:00 a.m. – 10:30 a.m. – Zoom (</a:t>
            </a:r>
            <a:r>
              <a:rPr lang="en-US" dirty="0">
                <a:hlinkClick r:id="rId2"/>
              </a:rPr>
              <a:t>https://us06web.zoom.us/j/88016804412</a:t>
            </a:r>
            <a:r>
              <a:rPr lang="en-US" dirty="0"/>
              <a:t>)</a:t>
            </a:r>
          </a:p>
          <a:p>
            <a:r>
              <a:rPr lang="en-US" dirty="0"/>
              <a:t>5:30 p.m. – 7:00 p.m. – En persona @ Primaria Henry </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5053A86D-3E15-4B36-99EE-FA98D84C2155}"/>
              </a:ext>
            </a:extLst>
          </p:cNvPr>
          <p:cNvPicPr>
            <a:picLocks noChangeAspect="1"/>
          </p:cNvPicPr>
          <p:nvPr/>
        </p:nvPicPr>
        <p:blipFill>
          <a:blip r:embed="rId3"/>
          <a:stretch>
            <a:fillRect/>
          </a:stretch>
        </p:blipFill>
        <p:spPr>
          <a:xfrm>
            <a:off x="8973033" y="5449702"/>
            <a:ext cx="3218967" cy="1408298"/>
          </a:xfrm>
          <a:prstGeom prst="rect">
            <a:avLst/>
          </a:prstGeom>
        </p:spPr>
      </p:pic>
    </p:spTree>
    <p:extLst>
      <p:ext uri="{BB962C8B-B14F-4D97-AF65-F5344CB8AC3E}">
        <p14:creationId xmlns:p14="http://schemas.microsoft.com/office/powerpoint/2010/main" val="3880879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C44CC-D012-4988-977B-9125FF718FB0}"/>
              </a:ext>
            </a:extLst>
          </p:cNvPr>
          <p:cNvSpPr>
            <a:spLocks noGrp="1"/>
          </p:cNvSpPr>
          <p:nvPr>
            <p:ph type="ctrTitle"/>
          </p:nvPr>
        </p:nvSpPr>
        <p:spPr>
          <a:xfrm>
            <a:off x="0" y="3208818"/>
            <a:ext cx="10444899" cy="1508866"/>
          </a:xfrm>
        </p:spPr>
        <p:txBody>
          <a:bodyPr/>
          <a:lstStyle/>
          <a:p>
            <a:pPr algn="ctr"/>
            <a:r>
              <a:rPr lang="en-US" sz="6600" dirty="0">
                <a:solidFill>
                  <a:srgbClr val="FF0000"/>
                </a:solidFill>
              </a:rPr>
              <a:t>ESTA SESIÓN SERÁ GRABADA</a:t>
            </a:r>
          </a:p>
        </p:txBody>
      </p:sp>
      <p:pic>
        <p:nvPicPr>
          <p:cNvPr id="3" name="Picture 2">
            <a:extLst>
              <a:ext uri="{FF2B5EF4-FFF2-40B4-BE49-F238E27FC236}">
                <a16:creationId xmlns:a16="http://schemas.microsoft.com/office/drawing/2014/main" id="{EF3BDEE6-9AB4-43A1-83F8-9231B2F20338}"/>
              </a:ext>
            </a:extLst>
          </p:cNvPr>
          <p:cNvPicPr>
            <a:picLocks noChangeAspect="1"/>
          </p:cNvPicPr>
          <p:nvPr/>
        </p:nvPicPr>
        <p:blipFill>
          <a:blip r:embed="rId2"/>
          <a:stretch>
            <a:fillRect/>
          </a:stretch>
        </p:blipFill>
        <p:spPr>
          <a:xfrm>
            <a:off x="10258022" y="4798748"/>
            <a:ext cx="1933978" cy="1408298"/>
          </a:xfrm>
          <a:prstGeom prst="rect">
            <a:avLst/>
          </a:prstGeom>
        </p:spPr>
      </p:pic>
      <p:pic>
        <p:nvPicPr>
          <p:cNvPr id="4" name="Picture 3">
            <a:extLst>
              <a:ext uri="{FF2B5EF4-FFF2-40B4-BE49-F238E27FC236}">
                <a16:creationId xmlns:a16="http://schemas.microsoft.com/office/drawing/2014/main" id="{8098775A-B100-4474-913E-63FC15D742FC}"/>
              </a:ext>
            </a:extLst>
          </p:cNvPr>
          <p:cNvPicPr>
            <a:picLocks noChangeAspect="1"/>
          </p:cNvPicPr>
          <p:nvPr/>
        </p:nvPicPr>
        <p:blipFill>
          <a:blip r:embed="rId3"/>
          <a:stretch>
            <a:fillRect/>
          </a:stretch>
        </p:blipFill>
        <p:spPr>
          <a:xfrm>
            <a:off x="122549" y="6288110"/>
            <a:ext cx="12192000" cy="569890"/>
          </a:xfrm>
          <a:prstGeom prst="rect">
            <a:avLst/>
          </a:prstGeom>
        </p:spPr>
      </p:pic>
    </p:spTree>
    <p:extLst>
      <p:ext uri="{BB962C8B-B14F-4D97-AF65-F5344CB8AC3E}">
        <p14:creationId xmlns:p14="http://schemas.microsoft.com/office/powerpoint/2010/main" val="3046981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EF0D7-E2B5-8D48-E445-FD84DA22CC30}"/>
              </a:ext>
            </a:extLst>
          </p:cNvPr>
          <p:cNvSpPr>
            <a:spLocks noGrp="1"/>
          </p:cNvSpPr>
          <p:nvPr>
            <p:ph type="title"/>
          </p:nvPr>
        </p:nvSpPr>
        <p:spPr>
          <a:xfrm>
            <a:off x="1314072" y="195688"/>
            <a:ext cx="10821409" cy="1325563"/>
          </a:xfrm>
        </p:spPr>
        <p:txBody>
          <a:bodyPr/>
          <a:lstStyle/>
          <a:p>
            <a:r>
              <a:rPr lang="en-US" dirty="0"/>
              <a:t>Participación en el año 2023-2024 de LCAP</a:t>
            </a:r>
          </a:p>
        </p:txBody>
      </p:sp>
      <p:sp>
        <p:nvSpPr>
          <p:cNvPr id="3" name="Content Placeholder 2">
            <a:extLst>
              <a:ext uri="{FF2B5EF4-FFF2-40B4-BE49-F238E27FC236}">
                <a16:creationId xmlns:a16="http://schemas.microsoft.com/office/drawing/2014/main" id="{FDFCA274-B337-89F6-79E8-4986C350F022}"/>
              </a:ext>
            </a:extLst>
          </p:cNvPr>
          <p:cNvSpPr>
            <a:spLocks noGrp="1"/>
          </p:cNvSpPr>
          <p:nvPr>
            <p:ph idx="1"/>
          </p:nvPr>
        </p:nvSpPr>
        <p:spPr>
          <a:xfrm>
            <a:off x="1431439" y="1521251"/>
            <a:ext cx="9874449" cy="4831197"/>
          </a:xfrm>
        </p:spPr>
        <p:txBody>
          <a:bodyPr>
            <a:normAutofit fontScale="77500" lnSpcReduction="20000"/>
          </a:bodyPr>
          <a:lstStyle/>
          <a:p>
            <a:r>
              <a:rPr lang="es-ES" dirty="0"/>
              <a:t>11/28: Introducción: Fundamentos de LCAP</a:t>
            </a:r>
          </a:p>
          <a:p>
            <a:r>
              <a:rPr lang="es-ES" dirty="0"/>
              <a:t>12/04: Prioridades actuales del distrito del año escolar 2023-2024 </a:t>
            </a:r>
          </a:p>
          <a:p>
            <a:r>
              <a:rPr lang="es-ES" dirty="0"/>
              <a:t>01/19: Actualización de Medio Año y Fondos de LCAP  </a:t>
            </a:r>
          </a:p>
          <a:p>
            <a:r>
              <a:rPr lang="es-ES" dirty="0"/>
              <a:t>02/09: Análisis de datos/áreas de necesidad del distrito</a:t>
            </a:r>
          </a:p>
          <a:p>
            <a:r>
              <a:rPr lang="es-ES" dirty="0"/>
              <a:t>02/19: Proyección del Presupuesto</a:t>
            </a:r>
          </a:p>
          <a:p>
            <a:r>
              <a:rPr lang="es-ES" dirty="0"/>
              <a:t>03/05: Resultados de la Encuesta y Conclusiones Clave</a:t>
            </a:r>
          </a:p>
          <a:p>
            <a:r>
              <a:rPr lang="es-ES" dirty="0"/>
              <a:t>03/08: Metas del Distrito Identificadas/ Actividades </a:t>
            </a:r>
          </a:p>
          <a:p>
            <a:endParaRPr lang="es-ES" dirty="0"/>
          </a:p>
          <a:p>
            <a:pPr marL="457200" indent="-457200">
              <a:buFont typeface="Wingdings" panose="05000000000000000000" pitchFamily="2" charset="2"/>
              <a:buChar char="v"/>
            </a:pPr>
            <a:r>
              <a:rPr lang="es-ES" dirty="0"/>
              <a:t>Abril del año 2024: Publicación del Borrador de LCAP para el año 2024 al 2027,</a:t>
            </a:r>
          </a:p>
          <a:p>
            <a:pPr marL="457200" indent="-457200">
              <a:buFont typeface="Wingdings" panose="05000000000000000000" pitchFamily="2" charset="2"/>
              <a:buChar char="v"/>
            </a:pPr>
            <a:r>
              <a:rPr lang="es-ES" dirty="0"/>
              <a:t>Mayo del año 2024: Audiencia Pública  de LCAP para </a:t>
            </a:r>
          </a:p>
          <a:p>
            <a:r>
              <a:rPr lang="es-ES" dirty="0"/>
              <a:t>       el año 2024 al 2027.</a:t>
            </a:r>
          </a:p>
          <a:p>
            <a:pPr marL="457200" indent="-457200">
              <a:buFont typeface="Wingdings" panose="05000000000000000000" pitchFamily="2" charset="2"/>
              <a:buChar char="v"/>
            </a:pPr>
            <a:r>
              <a:rPr lang="es-ES" dirty="0"/>
              <a:t>Junio del año 2024: Adopción de la Mesa directiva </a:t>
            </a:r>
          </a:p>
          <a:p>
            <a:r>
              <a:rPr lang="es-ES" dirty="0"/>
              <a:t>       de LCAP para el año  2024 al 2027,</a:t>
            </a:r>
          </a:p>
        </p:txBody>
      </p:sp>
      <p:pic>
        <p:nvPicPr>
          <p:cNvPr id="4" name="Picture 3">
            <a:extLst>
              <a:ext uri="{FF2B5EF4-FFF2-40B4-BE49-F238E27FC236}">
                <a16:creationId xmlns:a16="http://schemas.microsoft.com/office/drawing/2014/main" id="{5E500B4D-317E-4E42-B379-137A9F99D844}"/>
              </a:ext>
            </a:extLst>
          </p:cNvPr>
          <p:cNvPicPr>
            <a:picLocks noChangeAspect="1"/>
          </p:cNvPicPr>
          <p:nvPr/>
        </p:nvPicPr>
        <p:blipFill>
          <a:blip r:embed="rId2"/>
          <a:stretch>
            <a:fillRect/>
          </a:stretch>
        </p:blipFill>
        <p:spPr>
          <a:xfrm>
            <a:off x="8973033" y="5449702"/>
            <a:ext cx="3218967" cy="1408298"/>
          </a:xfrm>
          <a:prstGeom prst="rect">
            <a:avLst/>
          </a:prstGeom>
        </p:spPr>
      </p:pic>
    </p:spTree>
    <p:extLst>
      <p:ext uri="{BB962C8B-B14F-4D97-AF65-F5344CB8AC3E}">
        <p14:creationId xmlns:p14="http://schemas.microsoft.com/office/powerpoint/2010/main" val="6211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324EF-1A0B-A8D7-E40D-DB70CF86C69F}"/>
              </a:ext>
            </a:extLst>
          </p:cNvPr>
          <p:cNvSpPr>
            <a:spLocks noGrp="1"/>
          </p:cNvSpPr>
          <p:nvPr>
            <p:ph type="ctrTitle"/>
          </p:nvPr>
        </p:nvSpPr>
        <p:spPr>
          <a:xfrm>
            <a:off x="657545" y="3429000"/>
            <a:ext cx="6450265" cy="1508866"/>
          </a:xfrm>
        </p:spPr>
        <p:txBody>
          <a:bodyPr/>
          <a:lstStyle/>
          <a:p>
            <a:pPr algn="ctr"/>
            <a:r>
              <a:rPr lang="pt-BR" dirty="0"/>
              <a:t>¡GRACIas!</a:t>
            </a:r>
            <a:endParaRPr lang="en-US" dirty="0"/>
          </a:p>
        </p:txBody>
      </p:sp>
      <p:pic>
        <p:nvPicPr>
          <p:cNvPr id="3" name="Picture 2">
            <a:extLst>
              <a:ext uri="{FF2B5EF4-FFF2-40B4-BE49-F238E27FC236}">
                <a16:creationId xmlns:a16="http://schemas.microsoft.com/office/drawing/2014/main" id="{B8123154-78C8-47F9-A7AD-4C1464A2CD61}"/>
              </a:ext>
            </a:extLst>
          </p:cNvPr>
          <p:cNvPicPr>
            <a:picLocks noChangeAspect="1"/>
          </p:cNvPicPr>
          <p:nvPr/>
        </p:nvPicPr>
        <p:blipFill>
          <a:blip r:embed="rId3"/>
          <a:stretch>
            <a:fillRect/>
          </a:stretch>
        </p:blipFill>
        <p:spPr>
          <a:xfrm>
            <a:off x="9951184" y="4835950"/>
            <a:ext cx="2240816" cy="1371096"/>
          </a:xfrm>
          <a:prstGeom prst="rect">
            <a:avLst/>
          </a:prstGeom>
        </p:spPr>
      </p:pic>
      <p:pic>
        <p:nvPicPr>
          <p:cNvPr id="4" name="Picture 3">
            <a:extLst>
              <a:ext uri="{FF2B5EF4-FFF2-40B4-BE49-F238E27FC236}">
                <a16:creationId xmlns:a16="http://schemas.microsoft.com/office/drawing/2014/main" id="{5C6553CA-4B20-4F03-9ED6-B157DE03C75A}"/>
              </a:ext>
            </a:extLst>
          </p:cNvPr>
          <p:cNvPicPr>
            <a:picLocks noChangeAspect="1"/>
          </p:cNvPicPr>
          <p:nvPr/>
        </p:nvPicPr>
        <p:blipFill>
          <a:blip r:embed="rId4"/>
          <a:stretch>
            <a:fillRect/>
          </a:stretch>
        </p:blipFill>
        <p:spPr>
          <a:xfrm>
            <a:off x="0" y="6288110"/>
            <a:ext cx="12192000" cy="569890"/>
          </a:xfrm>
          <a:prstGeom prst="rect">
            <a:avLst/>
          </a:prstGeom>
        </p:spPr>
      </p:pic>
      <p:pic>
        <p:nvPicPr>
          <p:cNvPr id="5" name="Picture 4">
            <a:extLst>
              <a:ext uri="{FF2B5EF4-FFF2-40B4-BE49-F238E27FC236}">
                <a16:creationId xmlns:a16="http://schemas.microsoft.com/office/drawing/2014/main" id="{150453D7-A758-4545-9731-F02326566FCF}"/>
              </a:ext>
            </a:extLst>
          </p:cNvPr>
          <p:cNvPicPr>
            <a:picLocks noChangeAspect="1"/>
          </p:cNvPicPr>
          <p:nvPr/>
        </p:nvPicPr>
        <p:blipFill>
          <a:blip r:embed="rId5"/>
          <a:stretch>
            <a:fillRect/>
          </a:stretch>
        </p:blipFill>
        <p:spPr>
          <a:xfrm>
            <a:off x="6946207" y="542252"/>
            <a:ext cx="3004977" cy="4799271"/>
          </a:xfrm>
          <a:prstGeom prst="rect">
            <a:avLst/>
          </a:prstGeom>
        </p:spPr>
      </p:pic>
    </p:spTree>
    <p:extLst>
      <p:ext uri="{BB962C8B-B14F-4D97-AF65-F5344CB8AC3E}">
        <p14:creationId xmlns:p14="http://schemas.microsoft.com/office/powerpoint/2010/main" val="2289770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270A-83F8-4847-B3B2-FD98C49C9D2E}"/>
              </a:ext>
            </a:extLst>
          </p:cNvPr>
          <p:cNvSpPr>
            <a:spLocks noGrp="1"/>
          </p:cNvSpPr>
          <p:nvPr>
            <p:ph type="title"/>
          </p:nvPr>
        </p:nvSpPr>
        <p:spPr/>
        <p:txBody>
          <a:bodyPr/>
          <a:lstStyle/>
          <a:p>
            <a:r>
              <a:rPr lang="es-ES" dirty="0"/>
              <a:t>ACTIVIDAD DEL MURO DE PALABRAS</a:t>
            </a:r>
            <a:endParaRPr lang="en-US" dirty="0"/>
          </a:p>
        </p:txBody>
      </p:sp>
      <p:sp>
        <p:nvSpPr>
          <p:cNvPr id="6" name="Content Placeholder 5">
            <a:extLst>
              <a:ext uri="{FF2B5EF4-FFF2-40B4-BE49-F238E27FC236}">
                <a16:creationId xmlns:a16="http://schemas.microsoft.com/office/drawing/2014/main" id="{A840AC0D-1C9C-443E-9954-7A767EC942F2}"/>
              </a:ext>
            </a:extLst>
          </p:cNvPr>
          <p:cNvSpPr>
            <a:spLocks noGrp="1"/>
          </p:cNvSpPr>
          <p:nvPr>
            <p:ph idx="1"/>
          </p:nvPr>
        </p:nvSpPr>
        <p:spPr>
          <a:xfrm>
            <a:off x="308616" y="1032766"/>
            <a:ext cx="11574768" cy="5429183"/>
          </a:xfrm>
        </p:spPr>
        <p:txBody>
          <a:bodyPr>
            <a:normAutofit fontScale="92500"/>
          </a:bodyPr>
          <a:lstStyle/>
          <a:p>
            <a:r>
              <a:rPr lang="es-ES" sz="3200" dirty="0"/>
              <a:t>¿Sabías que los MUROS DE PALABRAS son una estrategia de instrucción común?</a:t>
            </a:r>
            <a:endParaRPr lang="en-US" sz="1000" dirty="0"/>
          </a:p>
          <a:p>
            <a:pPr marL="457200" indent="-457200">
              <a:buFont typeface="Arial" panose="020B0604020202020204" pitchFamily="34" charset="0"/>
              <a:buChar char="•"/>
            </a:pPr>
            <a:r>
              <a:rPr lang="es-ES" sz="3400" b="1" dirty="0">
                <a:solidFill>
                  <a:srgbClr val="00B0F0"/>
                </a:solidFill>
              </a:rPr>
              <a:t>Los MUROS DE PALABRAS se utilizan para palabras de “alta frecuencia”</a:t>
            </a:r>
          </a:p>
          <a:p>
            <a:pPr marL="457200" indent="-457200">
              <a:buFont typeface="Arial" panose="020B0604020202020204" pitchFamily="34" charset="0"/>
              <a:buChar char="•"/>
            </a:pPr>
            <a:r>
              <a:rPr lang="es-ES" sz="3400" dirty="0">
                <a:solidFill>
                  <a:schemeClr val="accent6"/>
                </a:solidFill>
              </a:rPr>
              <a:t>Los estudiantes pueden identificar patrones y relaciones en palabras.</a:t>
            </a:r>
          </a:p>
          <a:p>
            <a:pPr marL="457200" indent="-457200">
              <a:buFont typeface="Arial" panose="020B0604020202020204" pitchFamily="34" charset="0"/>
              <a:buChar char="•"/>
            </a:pPr>
            <a:r>
              <a:rPr lang="es-ES" sz="3400" dirty="0">
                <a:solidFill>
                  <a:srgbClr val="00B0F0"/>
                </a:solidFill>
              </a:rPr>
              <a:t>MUROS DE PALABRAS que apoyan el desarrollo de habilidades fonéticas, de vocabulario y de ortografía</a:t>
            </a:r>
          </a:p>
          <a:p>
            <a:pPr marL="457200" indent="-457200">
              <a:buFont typeface="Arial" panose="020B0604020202020204" pitchFamily="34" charset="0"/>
              <a:buChar char="•"/>
            </a:pPr>
            <a:r>
              <a:rPr lang="es-ES" sz="3400" dirty="0">
                <a:solidFill>
                  <a:schemeClr val="accent6"/>
                </a:solidFill>
              </a:rPr>
              <a:t>Apoyo al estudiante durante las actividades de lectura y escritura.</a:t>
            </a:r>
            <a:endParaRPr lang="en-US" dirty="0"/>
          </a:p>
          <a:p>
            <a:r>
              <a:rPr lang="en-US" sz="2000" dirty="0" err="1"/>
              <a:t>Consulte</a:t>
            </a:r>
            <a:r>
              <a:rPr lang="en-US" sz="2000" dirty="0"/>
              <a:t> </a:t>
            </a:r>
            <a:r>
              <a:rPr lang="en-US" sz="2000" dirty="0" err="1"/>
              <a:t>este</a:t>
            </a:r>
            <a:r>
              <a:rPr lang="en-US" sz="2000" dirty="0"/>
              <a:t> </a:t>
            </a:r>
            <a:r>
              <a:rPr lang="en-US" sz="2000" dirty="0" err="1"/>
              <a:t>artículo</a:t>
            </a:r>
            <a:r>
              <a:rPr lang="en-US" sz="2000" dirty="0"/>
              <a:t> </a:t>
            </a:r>
            <a:r>
              <a:rPr lang="en-US" sz="2000" dirty="0" err="1"/>
              <a:t>sobre</a:t>
            </a:r>
            <a:r>
              <a:rPr lang="en-US" sz="2000" dirty="0"/>
              <a:t> MUROS DE PALABRAS:</a:t>
            </a:r>
          </a:p>
          <a:p>
            <a:r>
              <a:rPr lang="en-US" sz="2200" dirty="0">
                <a:hlinkClick r:id="rId2"/>
              </a:rPr>
              <a:t>https://www.readingrockets.org/classroom/classroom-strategies/word-walls</a:t>
            </a:r>
            <a:endParaRPr lang="en-US" sz="2200" dirty="0"/>
          </a:p>
          <a:p>
            <a:endParaRPr lang="en-US" dirty="0"/>
          </a:p>
        </p:txBody>
      </p:sp>
      <p:pic>
        <p:nvPicPr>
          <p:cNvPr id="3" name="Picture 2">
            <a:extLst>
              <a:ext uri="{FF2B5EF4-FFF2-40B4-BE49-F238E27FC236}">
                <a16:creationId xmlns:a16="http://schemas.microsoft.com/office/drawing/2014/main" id="{AD32B284-A353-4B52-BB61-90FDB082F666}"/>
              </a:ext>
            </a:extLst>
          </p:cNvPr>
          <p:cNvPicPr>
            <a:picLocks noChangeAspect="1"/>
          </p:cNvPicPr>
          <p:nvPr/>
        </p:nvPicPr>
        <p:blipFill>
          <a:blip r:embed="rId3"/>
          <a:stretch>
            <a:fillRect/>
          </a:stretch>
        </p:blipFill>
        <p:spPr>
          <a:xfrm>
            <a:off x="9261713" y="5452729"/>
            <a:ext cx="2718703" cy="1183426"/>
          </a:xfrm>
          <a:prstGeom prst="rect">
            <a:avLst/>
          </a:prstGeom>
        </p:spPr>
      </p:pic>
    </p:spTree>
    <p:extLst>
      <p:ext uri="{BB962C8B-B14F-4D97-AF65-F5344CB8AC3E}">
        <p14:creationId xmlns:p14="http://schemas.microsoft.com/office/powerpoint/2010/main" val="2752719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6758-EAC7-1E36-CBCD-59BBCC1856C7}"/>
              </a:ext>
            </a:extLst>
          </p:cNvPr>
          <p:cNvSpPr>
            <a:spLocks noGrp="1"/>
          </p:cNvSpPr>
          <p:nvPr>
            <p:ph type="title"/>
          </p:nvPr>
        </p:nvSpPr>
        <p:spPr/>
        <p:txBody>
          <a:bodyPr/>
          <a:lstStyle/>
          <a:p>
            <a:r>
              <a:rPr lang="en-US" dirty="0"/>
              <a:t>BIENVENIDOS </a:t>
            </a:r>
          </a:p>
        </p:txBody>
      </p:sp>
      <p:sp>
        <p:nvSpPr>
          <p:cNvPr id="3" name="Content Placeholder 2">
            <a:extLst>
              <a:ext uri="{FF2B5EF4-FFF2-40B4-BE49-F238E27FC236}">
                <a16:creationId xmlns:a16="http://schemas.microsoft.com/office/drawing/2014/main" id="{750587D2-B257-FD2C-45BB-1C71E623EA5B}"/>
              </a:ext>
            </a:extLst>
          </p:cNvPr>
          <p:cNvSpPr>
            <a:spLocks noGrp="1"/>
          </p:cNvSpPr>
          <p:nvPr>
            <p:ph idx="1"/>
          </p:nvPr>
        </p:nvSpPr>
        <p:spPr>
          <a:xfrm>
            <a:off x="380009" y="1021278"/>
            <a:ext cx="11412187" cy="5265791"/>
          </a:xfrm>
        </p:spPr>
        <p:txBody>
          <a:bodyPr>
            <a:normAutofit/>
          </a:bodyPr>
          <a:lstStyle/>
          <a:p>
            <a:pPr algn="ctr"/>
            <a:r>
              <a:rPr lang="en-US" sz="3200" b="1" dirty="0" err="1"/>
              <a:t>Bienvenidos</a:t>
            </a:r>
            <a:r>
              <a:rPr lang="en-US" sz="3200" b="1" dirty="0"/>
              <a:t>/Apertura</a:t>
            </a:r>
          </a:p>
          <a:p>
            <a:pPr algn="ctr"/>
            <a:r>
              <a:rPr lang="en-US" sz="3200" b="1" dirty="0" err="1"/>
              <a:t>Superintendente</a:t>
            </a:r>
            <a:r>
              <a:rPr lang="en-US" sz="3200" b="1" dirty="0"/>
              <a:t> Dra. Michelle Rodriguez</a:t>
            </a:r>
          </a:p>
        </p:txBody>
      </p:sp>
      <p:pic>
        <p:nvPicPr>
          <p:cNvPr id="5" name="Picture 4">
            <a:extLst>
              <a:ext uri="{FF2B5EF4-FFF2-40B4-BE49-F238E27FC236}">
                <a16:creationId xmlns:a16="http://schemas.microsoft.com/office/drawing/2014/main" id="{54A883D9-1F07-4CF3-B8A7-3BC12AB7F5E4}"/>
              </a:ext>
            </a:extLst>
          </p:cNvPr>
          <p:cNvPicPr>
            <a:picLocks noChangeAspect="1"/>
          </p:cNvPicPr>
          <p:nvPr/>
        </p:nvPicPr>
        <p:blipFill>
          <a:blip r:embed="rId2"/>
          <a:stretch>
            <a:fillRect/>
          </a:stretch>
        </p:blipFill>
        <p:spPr>
          <a:xfrm>
            <a:off x="649353" y="2157698"/>
            <a:ext cx="5167808" cy="3464825"/>
          </a:xfrm>
          <a:prstGeom prst="rect">
            <a:avLst/>
          </a:prstGeom>
        </p:spPr>
      </p:pic>
      <p:pic>
        <p:nvPicPr>
          <p:cNvPr id="6" name="Picture 5">
            <a:extLst>
              <a:ext uri="{FF2B5EF4-FFF2-40B4-BE49-F238E27FC236}">
                <a16:creationId xmlns:a16="http://schemas.microsoft.com/office/drawing/2014/main" id="{473ED1B0-F925-45B6-A7CA-4B6514A9146F}"/>
              </a:ext>
            </a:extLst>
          </p:cNvPr>
          <p:cNvPicPr>
            <a:picLocks noChangeAspect="1"/>
          </p:cNvPicPr>
          <p:nvPr/>
        </p:nvPicPr>
        <p:blipFill>
          <a:blip r:embed="rId3"/>
          <a:stretch>
            <a:fillRect/>
          </a:stretch>
        </p:blipFill>
        <p:spPr>
          <a:xfrm>
            <a:off x="6240070" y="2174657"/>
            <a:ext cx="2699179" cy="3464825"/>
          </a:xfrm>
          <a:prstGeom prst="rect">
            <a:avLst/>
          </a:prstGeom>
        </p:spPr>
      </p:pic>
      <p:sp>
        <p:nvSpPr>
          <p:cNvPr id="7" name="Rectangle 6">
            <a:extLst>
              <a:ext uri="{FF2B5EF4-FFF2-40B4-BE49-F238E27FC236}">
                <a16:creationId xmlns:a16="http://schemas.microsoft.com/office/drawing/2014/main" id="{AAE70DED-609C-4F22-80F1-DA086374BADB}"/>
              </a:ext>
            </a:extLst>
          </p:cNvPr>
          <p:cNvSpPr/>
          <p:nvPr/>
        </p:nvSpPr>
        <p:spPr>
          <a:xfrm>
            <a:off x="9112812" y="2552690"/>
            <a:ext cx="2699179" cy="2893100"/>
          </a:xfrm>
          <a:prstGeom prst="rect">
            <a:avLst/>
          </a:prstGeom>
        </p:spPr>
        <p:txBody>
          <a:bodyPr wrap="square">
            <a:spAutoFit/>
          </a:bodyPr>
          <a:lstStyle/>
          <a:p>
            <a:r>
              <a:rPr lang="en-US" sz="1400" dirty="0" err="1"/>
              <a:t>Inglés</a:t>
            </a:r>
            <a:r>
              <a:rPr lang="en-US" sz="1400" dirty="0"/>
              <a:t>:</a:t>
            </a:r>
            <a:r>
              <a:rPr lang="en-US" sz="1400" dirty="0">
                <a:hlinkClick r:id="rId4"/>
              </a:rPr>
              <a:t> https://www.stocktonusd.net/cms/lib/CA01902791/Centricity/Domain/142/SUSD%20State%20of%20the%20District%202023%20-%20English.pdf</a:t>
            </a:r>
            <a:endParaRPr lang="en-US" sz="1400" dirty="0"/>
          </a:p>
          <a:p>
            <a:endParaRPr lang="en-US" sz="1400" dirty="0"/>
          </a:p>
          <a:p>
            <a:r>
              <a:rPr lang="en-US" sz="1400" dirty="0" err="1"/>
              <a:t>Español</a:t>
            </a:r>
            <a:r>
              <a:rPr lang="en-US" sz="1400" dirty="0"/>
              <a:t>:</a:t>
            </a:r>
          </a:p>
          <a:p>
            <a:r>
              <a:rPr lang="en-US" sz="1400" dirty="0">
                <a:hlinkClick r:id="rId5"/>
              </a:rPr>
              <a:t>https://www.stocktonusd.net/cms/lib/CA01902791/Centricity/Domain/142/SUSD%20State%20of%20the%20District%202023%20-%20Spanish.pdf</a:t>
            </a:r>
            <a:endParaRPr lang="en-US" sz="1400" dirty="0"/>
          </a:p>
        </p:txBody>
      </p:sp>
      <p:sp>
        <p:nvSpPr>
          <p:cNvPr id="8" name="Rectangle 7">
            <a:extLst>
              <a:ext uri="{FF2B5EF4-FFF2-40B4-BE49-F238E27FC236}">
                <a16:creationId xmlns:a16="http://schemas.microsoft.com/office/drawing/2014/main" id="{6852699D-49E9-45CE-AA60-7A93E6E0FCF0}"/>
              </a:ext>
            </a:extLst>
          </p:cNvPr>
          <p:cNvSpPr/>
          <p:nvPr/>
        </p:nvSpPr>
        <p:spPr>
          <a:xfrm>
            <a:off x="1234184" y="5836722"/>
            <a:ext cx="3998146" cy="369332"/>
          </a:xfrm>
          <a:prstGeom prst="rect">
            <a:avLst/>
          </a:prstGeom>
        </p:spPr>
        <p:txBody>
          <a:bodyPr wrap="none">
            <a:spAutoFit/>
          </a:bodyPr>
          <a:lstStyle/>
          <a:p>
            <a:r>
              <a:rPr lang="en-US" dirty="0">
                <a:hlinkClick r:id="rId6"/>
              </a:rPr>
              <a:t>https://www.stocktonusd.net/Page/17757</a:t>
            </a:r>
            <a:endParaRPr lang="en-US" dirty="0"/>
          </a:p>
        </p:txBody>
      </p:sp>
      <p:pic>
        <p:nvPicPr>
          <p:cNvPr id="4" name="Picture 3">
            <a:extLst>
              <a:ext uri="{FF2B5EF4-FFF2-40B4-BE49-F238E27FC236}">
                <a16:creationId xmlns:a16="http://schemas.microsoft.com/office/drawing/2014/main" id="{49A0A51F-7BFA-49A2-8506-BC8F4444850A}"/>
              </a:ext>
            </a:extLst>
          </p:cNvPr>
          <p:cNvPicPr>
            <a:picLocks noChangeAspect="1"/>
          </p:cNvPicPr>
          <p:nvPr/>
        </p:nvPicPr>
        <p:blipFill>
          <a:blip r:embed="rId7"/>
          <a:stretch>
            <a:fillRect/>
          </a:stretch>
        </p:blipFill>
        <p:spPr>
          <a:xfrm>
            <a:off x="9112812" y="5431907"/>
            <a:ext cx="3045404" cy="1332364"/>
          </a:xfrm>
          <a:prstGeom prst="rect">
            <a:avLst/>
          </a:prstGeom>
        </p:spPr>
      </p:pic>
      <p:pic>
        <p:nvPicPr>
          <p:cNvPr id="9" name="Picture 8">
            <a:extLst>
              <a:ext uri="{FF2B5EF4-FFF2-40B4-BE49-F238E27FC236}">
                <a16:creationId xmlns:a16="http://schemas.microsoft.com/office/drawing/2014/main" id="{A962CBF0-9A6E-41BC-8969-984D94AC788E}"/>
              </a:ext>
            </a:extLst>
          </p:cNvPr>
          <p:cNvPicPr>
            <a:picLocks noChangeAspect="1"/>
          </p:cNvPicPr>
          <p:nvPr/>
        </p:nvPicPr>
        <p:blipFill>
          <a:blip r:embed="rId8"/>
          <a:stretch>
            <a:fillRect/>
          </a:stretch>
        </p:blipFill>
        <p:spPr>
          <a:xfrm>
            <a:off x="2922310" y="2856323"/>
            <a:ext cx="2479250" cy="2133369"/>
          </a:xfrm>
          <a:prstGeom prst="rect">
            <a:avLst/>
          </a:prstGeom>
        </p:spPr>
      </p:pic>
      <p:sp>
        <p:nvSpPr>
          <p:cNvPr id="10" name="TextBox 9">
            <a:extLst>
              <a:ext uri="{FF2B5EF4-FFF2-40B4-BE49-F238E27FC236}">
                <a16:creationId xmlns:a16="http://schemas.microsoft.com/office/drawing/2014/main" id="{24982082-C726-476C-B9DA-4190D89804B6}"/>
              </a:ext>
            </a:extLst>
          </p:cNvPr>
          <p:cNvSpPr txBox="1"/>
          <p:nvPr/>
        </p:nvSpPr>
        <p:spPr>
          <a:xfrm>
            <a:off x="2922309" y="2209992"/>
            <a:ext cx="2479249" cy="584775"/>
          </a:xfrm>
          <a:prstGeom prst="rect">
            <a:avLst/>
          </a:prstGeom>
          <a:solidFill>
            <a:schemeClr val="accent1">
              <a:lumMod val="75000"/>
              <a:lumOff val="25000"/>
            </a:schemeClr>
          </a:solidFill>
        </p:spPr>
        <p:txBody>
          <a:bodyPr wrap="square" rtlCol="0">
            <a:spAutoFit/>
          </a:bodyPr>
          <a:lstStyle/>
          <a:p>
            <a:r>
              <a:rPr lang="en-US" dirty="0"/>
              <a:t>Dra. Michelle Rodriguez</a:t>
            </a:r>
          </a:p>
          <a:p>
            <a:r>
              <a:rPr lang="es-MX" sz="1400" dirty="0">
                <a:solidFill>
                  <a:schemeClr val="accent2">
                    <a:lumMod val="75000"/>
                  </a:schemeClr>
                </a:solidFill>
              </a:rPr>
              <a:t>S</a:t>
            </a:r>
            <a:r>
              <a:rPr lang="en-US" sz="1400" dirty="0">
                <a:solidFill>
                  <a:schemeClr val="accent2">
                    <a:lumMod val="75000"/>
                  </a:schemeClr>
                </a:solidFill>
              </a:rPr>
              <a:t>uperintendente de las Escuelas </a:t>
            </a:r>
          </a:p>
        </p:txBody>
      </p:sp>
      <p:sp>
        <p:nvSpPr>
          <p:cNvPr id="11" name="TextBox 10">
            <a:extLst>
              <a:ext uri="{FF2B5EF4-FFF2-40B4-BE49-F238E27FC236}">
                <a16:creationId xmlns:a16="http://schemas.microsoft.com/office/drawing/2014/main" id="{A9E976D9-A20D-4746-BB2E-8E43F1E1E1E1}"/>
              </a:ext>
            </a:extLst>
          </p:cNvPr>
          <p:cNvSpPr txBox="1"/>
          <p:nvPr/>
        </p:nvSpPr>
        <p:spPr>
          <a:xfrm>
            <a:off x="2922309" y="4995259"/>
            <a:ext cx="2479249" cy="523220"/>
          </a:xfrm>
          <a:prstGeom prst="rect">
            <a:avLst/>
          </a:prstGeom>
          <a:solidFill>
            <a:schemeClr val="accent1">
              <a:lumMod val="75000"/>
              <a:lumOff val="25000"/>
            </a:schemeClr>
          </a:solidFill>
        </p:spPr>
        <p:txBody>
          <a:bodyPr wrap="square" rtlCol="0">
            <a:spAutoFit/>
          </a:bodyPr>
          <a:lstStyle/>
          <a:p>
            <a:pPr algn="ctr"/>
            <a:r>
              <a:rPr lang="es-MX" sz="1400" dirty="0">
                <a:solidFill>
                  <a:schemeClr val="accent2">
                    <a:lumMod val="75000"/>
                  </a:schemeClr>
                </a:solidFill>
              </a:rPr>
              <a:t>Puede ver la página web de la Superintendente aquí</a:t>
            </a:r>
            <a:endParaRPr lang="en-US" sz="1400" dirty="0">
              <a:solidFill>
                <a:schemeClr val="accent2">
                  <a:lumMod val="75000"/>
                </a:schemeClr>
              </a:solidFill>
            </a:endParaRPr>
          </a:p>
        </p:txBody>
      </p:sp>
    </p:spTree>
    <p:extLst>
      <p:ext uri="{BB962C8B-B14F-4D97-AF65-F5344CB8AC3E}">
        <p14:creationId xmlns:p14="http://schemas.microsoft.com/office/powerpoint/2010/main" val="3732065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6758-EAC7-1E36-CBCD-59BBCC1856C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750587D2-B257-FD2C-45BB-1C71E623EA5B}"/>
              </a:ext>
            </a:extLst>
          </p:cNvPr>
          <p:cNvSpPr>
            <a:spLocks noGrp="1"/>
          </p:cNvSpPr>
          <p:nvPr>
            <p:ph idx="1"/>
          </p:nvPr>
        </p:nvSpPr>
        <p:spPr>
          <a:xfrm>
            <a:off x="380009" y="1021278"/>
            <a:ext cx="11412187" cy="5428074"/>
          </a:xfrm>
        </p:spPr>
        <p:txBody>
          <a:bodyPr>
            <a:normAutofit fontScale="92500" lnSpcReduction="10000"/>
          </a:bodyPr>
          <a:lstStyle/>
          <a:p>
            <a:pPr algn="ctr"/>
            <a:r>
              <a:rPr lang="en-US" sz="3200" b="1" dirty="0" err="1"/>
              <a:t>Prioridades</a:t>
            </a:r>
            <a:r>
              <a:rPr lang="en-US" sz="3200" b="1" dirty="0"/>
              <a:t> </a:t>
            </a:r>
            <a:r>
              <a:rPr lang="en-US" sz="3200" b="1" dirty="0" err="1"/>
              <a:t>Actuales</a:t>
            </a:r>
            <a:r>
              <a:rPr lang="en-US" sz="3200" b="1" dirty="0"/>
              <a:t> del Distrito – Año Escolar 2023-2024 (SY)</a:t>
            </a:r>
          </a:p>
          <a:p>
            <a:pPr algn="ctr"/>
            <a:endParaRPr lang="en-US" sz="1300" b="1" dirty="0"/>
          </a:p>
          <a:p>
            <a:r>
              <a:rPr lang="en-US" sz="3200" dirty="0" err="1"/>
              <a:t>Temas</a:t>
            </a:r>
            <a:r>
              <a:rPr lang="en-US" sz="3200" dirty="0"/>
              <a:t>:</a:t>
            </a:r>
          </a:p>
          <a:p>
            <a:pPr marL="457200" indent="-457200">
              <a:buFont typeface="Wingdings" panose="05000000000000000000" pitchFamily="2" charset="2"/>
              <a:buChar char="q"/>
            </a:pPr>
            <a:r>
              <a:rPr lang="en-US" sz="3200" dirty="0"/>
              <a:t>Participación en LCAP en el año 2023-2024</a:t>
            </a:r>
          </a:p>
          <a:p>
            <a:pPr marL="457200" indent="-457200">
              <a:buFont typeface="Wingdings" panose="05000000000000000000" pitchFamily="2" charset="2"/>
              <a:buChar char="q"/>
            </a:pPr>
            <a:r>
              <a:rPr lang="en-US" sz="3200" dirty="0" err="1"/>
              <a:t>Guias</a:t>
            </a:r>
            <a:r>
              <a:rPr lang="en-US" sz="3200" dirty="0"/>
              <a:t> </a:t>
            </a:r>
            <a:r>
              <a:rPr lang="en-US" sz="3200" dirty="0" err="1"/>
              <a:t>principales</a:t>
            </a:r>
            <a:r>
              <a:rPr lang="en-US" sz="3200" dirty="0"/>
              <a:t> de LCAP y SUSD </a:t>
            </a:r>
          </a:p>
          <a:p>
            <a:pPr marL="457200" indent="-457200">
              <a:buFont typeface="Wingdings" panose="05000000000000000000" pitchFamily="2" charset="2"/>
              <a:buChar char="q"/>
            </a:pPr>
            <a:r>
              <a:rPr lang="en-US" sz="3200" dirty="0" err="1"/>
              <a:t>Repaso</a:t>
            </a:r>
            <a:r>
              <a:rPr lang="en-US" sz="3200" dirty="0"/>
              <a:t> de la session de Participación Anterior</a:t>
            </a:r>
          </a:p>
          <a:p>
            <a:pPr marL="457200" indent="-457200">
              <a:buFont typeface="Wingdings" panose="05000000000000000000" pitchFamily="2" charset="2"/>
              <a:buChar char="q"/>
            </a:pPr>
            <a:r>
              <a:rPr lang="es-ES" sz="3200" dirty="0"/>
              <a:t>Oportunidades para crear Confianza por medio de Participación Auténtica</a:t>
            </a:r>
            <a:endParaRPr lang="en-US" sz="3200" dirty="0"/>
          </a:p>
          <a:p>
            <a:pPr marL="457200" indent="-457200">
              <a:buFont typeface="Wingdings" panose="05000000000000000000" pitchFamily="2" charset="2"/>
              <a:buChar char="q"/>
            </a:pPr>
            <a:r>
              <a:rPr lang="en-US" sz="3200" dirty="0" err="1"/>
              <a:t>Recomendaciones</a:t>
            </a:r>
            <a:r>
              <a:rPr lang="en-US" sz="3200" dirty="0"/>
              <a:t> de </a:t>
            </a:r>
            <a:r>
              <a:rPr lang="en-US" sz="3200" dirty="0" err="1"/>
              <a:t>Prioridad</a:t>
            </a:r>
            <a:r>
              <a:rPr lang="en-US" sz="3200" dirty="0"/>
              <a:t> para el año 2023–2034</a:t>
            </a:r>
          </a:p>
          <a:p>
            <a:pPr marL="457200" indent="-457200">
              <a:buFont typeface="Wingdings" panose="05000000000000000000" pitchFamily="2" charset="2"/>
              <a:buChar char="q"/>
            </a:pPr>
            <a:r>
              <a:rPr lang="es-MX" sz="3200" dirty="0"/>
              <a:t>C</a:t>
            </a:r>
            <a:r>
              <a:rPr lang="en-US" sz="3200" dirty="0" err="1"/>
              <a:t>onexión</a:t>
            </a:r>
            <a:r>
              <a:rPr lang="en-US" sz="3200" dirty="0"/>
              <a:t> de </a:t>
            </a:r>
            <a:r>
              <a:rPr lang="en-US" sz="3200" dirty="0" err="1"/>
              <a:t>Prioridades</a:t>
            </a:r>
            <a:r>
              <a:rPr lang="en-US" sz="3200" dirty="0"/>
              <a:t> </a:t>
            </a:r>
          </a:p>
          <a:p>
            <a:pPr marL="457200" indent="-457200">
              <a:buFont typeface="Wingdings" panose="05000000000000000000" pitchFamily="2" charset="2"/>
              <a:buChar char="q"/>
            </a:pPr>
            <a:r>
              <a:rPr lang="es-ES" sz="3200" dirty="0" err="1"/>
              <a:t>Proxima</a:t>
            </a:r>
            <a:r>
              <a:rPr lang="es-ES" sz="3200" dirty="0"/>
              <a:t> Sesión de Participación de LCAP</a:t>
            </a:r>
            <a:endParaRPr lang="en-US" sz="3200" dirty="0"/>
          </a:p>
        </p:txBody>
      </p:sp>
      <p:pic>
        <p:nvPicPr>
          <p:cNvPr id="4" name="Picture 3">
            <a:extLst>
              <a:ext uri="{FF2B5EF4-FFF2-40B4-BE49-F238E27FC236}">
                <a16:creationId xmlns:a16="http://schemas.microsoft.com/office/drawing/2014/main" id="{0C093B9F-ED9E-40CD-B5CB-C4CDBEEF3C68}"/>
              </a:ext>
            </a:extLst>
          </p:cNvPr>
          <p:cNvPicPr>
            <a:picLocks noChangeAspect="1"/>
          </p:cNvPicPr>
          <p:nvPr/>
        </p:nvPicPr>
        <p:blipFill>
          <a:blip r:embed="rId3"/>
          <a:stretch>
            <a:fillRect/>
          </a:stretch>
        </p:blipFill>
        <p:spPr>
          <a:xfrm>
            <a:off x="8888834" y="5322284"/>
            <a:ext cx="3218967" cy="1408298"/>
          </a:xfrm>
          <a:prstGeom prst="rect">
            <a:avLst/>
          </a:prstGeom>
        </p:spPr>
      </p:pic>
    </p:spTree>
    <p:extLst>
      <p:ext uri="{BB962C8B-B14F-4D97-AF65-F5344CB8AC3E}">
        <p14:creationId xmlns:p14="http://schemas.microsoft.com/office/powerpoint/2010/main" val="1287024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EF0D7-E2B5-8D48-E445-FD84DA22CC30}"/>
              </a:ext>
            </a:extLst>
          </p:cNvPr>
          <p:cNvSpPr>
            <a:spLocks noGrp="1"/>
          </p:cNvSpPr>
          <p:nvPr>
            <p:ph type="title"/>
          </p:nvPr>
        </p:nvSpPr>
        <p:spPr>
          <a:xfrm>
            <a:off x="1446662" y="223969"/>
            <a:ext cx="9898145" cy="1325563"/>
          </a:xfrm>
        </p:spPr>
        <p:txBody>
          <a:bodyPr>
            <a:normAutofit/>
          </a:bodyPr>
          <a:lstStyle/>
          <a:p>
            <a:pPr algn="ctr"/>
            <a:r>
              <a:rPr lang="es-ES" sz="4000" dirty="0"/>
              <a:t>Participación en LCAP en el año 2023-2024</a:t>
            </a:r>
          </a:p>
        </p:txBody>
      </p:sp>
      <p:sp>
        <p:nvSpPr>
          <p:cNvPr id="3" name="Content Placeholder 2">
            <a:extLst>
              <a:ext uri="{FF2B5EF4-FFF2-40B4-BE49-F238E27FC236}">
                <a16:creationId xmlns:a16="http://schemas.microsoft.com/office/drawing/2014/main" id="{FDFCA274-B337-89F6-79E8-4986C350F022}"/>
              </a:ext>
            </a:extLst>
          </p:cNvPr>
          <p:cNvSpPr>
            <a:spLocks noGrp="1"/>
          </p:cNvSpPr>
          <p:nvPr>
            <p:ph idx="1"/>
          </p:nvPr>
        </p:nvSpPr>
        <p:spPr>
          <a:xfrm>
            <a:off x="445849" y="1445837"/>
            <a:ext cx="11899770" cy="4831197"/>
          </a:xfrm>
        </p:spPr>
        <p:txBody>
          <a:bodyPr>
            <a:normAutofit fontScale="77500" lnSpcReduction="20000"/>
          </a:bodyPr>
          <a:lstStyle/>
          <a:p>
            <a:r>
              <a:rPr lang="en-US" dirty="0"/>
              <a:t>11/28: </a:t>
            </a:r>
            <a:r>
              <a:rPr lang="en-US" dirty="0" err="1"/>
              <a:t>Introducción</a:t>
            </a:r>
            <a:r>
              <a:rPr lang="en-US" dirty="0"/>
              <a:t>: </a:t>
            </a:r>
            <a:r>
              <a:rPr lang="en-US" dirty="0" err="1"/>
              <a:t>Fundamentos</a:t>
            </a:r>
            <a:r>
              <a:rPr lang="en-US" dirty="0"/>
              <a:t> de LCAP</a:t>
            </a:r>
          </a:p>
          <a:p>
            <a:r>
              <a:rPr lang="en-US" sz="4000" dirty="0">
                <a:solidFill>
                  <a:srgbClr val="FF0000"/>
                </a:solidFill>
              </a:rPr>
              <a:t>12/04: </a:t>
            </a:r>
            <a:r>
              <a:rPr lang="es-ES" sz="4000" dirty="0">
                <a:solidFill>
                  <a:srgbClr val="FF0000"/>
                </a:solidFill>
              </a:rPr>
              <a:t>Prioridades actuales del distrito del año escolar 2023-2024 </a:t>
            </a:r>
            <a:endParaRPr lang="en-US" sz="4000" dirty="0">
              <a:solidFill>
                <a:srgbClr val="FF0000"/>
              </a:solidFill>
            </a:endParaRPr>
          </a:p>
          <a:p>
            <a:r>
              <a:rPr lang="es-ES" dirty="0"/>
              <a:t>01/19: Actualización de Medio Año y Fondos de LCAP  </a:t>
            </a:r>
          </a:p>
          <a:p>
            <a:r>
              <a:rPr lang="es-ES" dirty="0"/>
              <a:t>02/09: Análisis de datos/áreas de necesidad del distrito</a:t>
            </a:r>
          </a:p>
          <a:p>
            <a:r>
              <a:rPr lang="es-ES" dirty="0"/>
              <a:t>02/19: Proyección del Presupuesto</a:t>
            </a:r>
          </a:p>
          <a:p>
            <a:r>
              <a:rPr lang="es-ES" dirty="0"/>
              <a:t>03/05: Resultados de la Encuesta y Conclusiones Clave</a:t>
            </a:r>
          </a:p>
          <a:p>
            <a:r>
              <a:rPr lang="es-ES" dirty="0"/>
              <a:t>03/08: Metas del Distrito Identificadas/ Actividades </a:t>
            </a:r>
          </a:p>
          <a:p>
            <a:endParaRPr lang="en-US" dirty="0"/>
          </a:p>
          <a:p>
            <a:pPr marL="457200" indent="-457200">
              <a:buFont typeface="Arial" panose="020B0604020202020204" pitchFamily="34" charset="0"/>
              <a:buChar char="•"/>
            </a:pPr>
            <a:r>
              <a:rPr lang="en-US" dirty="0"/>
              <a:t>Abril del año 2024: </a:t>
            </a:r>
            <a:r>
              <a:rPr lang="es-ES" dirty="0"/>
              <a:t>Publicación del Borrador de LCAP para el año 2024 al 2027,</a:t>
            </a:r>
          </a:p>
          <a:p>
            <a:pPr marL="457200" indent="-457200">
              <a:buFont typeface="Arial" panose="020B0604020202020204" pitchFamily="34" charset="0"/>
              <a:buChar char="•"/>
            </a:pPr>
            <a:r>
              <a:rPr lang="en-US" dirty="0"/>
              <a:t>Mayo del año 2024: Audiencia </a:t>
            </a:r>
            <a:r>
              <a:rPr lang="en-US" dirty="0" err="1"/>
              <a:t>Pública</a:t>
            </a:r>
            <a:r>
              <a:rPr lang="en-US" dirty="0"/>
              <a:t>  </a:t>
            </a:r>
            <a:r>
              <a:rPr lang="es-ES" dirty="0"/>
              <a:t>de LCAP para </a:t>
            </a:r>
          </a:p>
          <a:p>
            <a:r>
              <a:rPr lang="es-ES" dirty="0"/>
              <a:t>       el año 2024 al 2027.</a:t>
            </a:r>
          </a:p>
          <a:p>
            <a:pPr marL="457200" indent="-457200">
              <a:buFont typeface="Arial" panose="020B0604020202020204" pitchFamily="34" charset="0"/>
              <a:buChar char="•"/>
            </a:pPr>
            <a:r>
              <a:rPr lang="en-US" dirty="0"/>
              <a:t>Junio del año 2024: </a:t>
            </a:r>
            <a:r>
              <a:rPr lang="es-ES" dirty="0"/>
              <a:t>Adopción de la Mesa directiva </a:t>
            </a:r>
          </a:p>
          <a:p>
            <a:r>
              <a:rPr lang="es-ES" dirty="0"/>
              <a:t>       de LCAP para el año  2024 al 2027.</a:t>
            </a:r>
            <a:endParaRPr lang="en-US" dirty="0"/>
          </a:p>
        </p:txBody>
      </p:sp>
      <p:pic>
        <p:nvPicPr>
          <p:cNvPr id="4" name="Picture 3">
            <a:extLst>
              <a:ext uri="{FF2B5EF4-FFF2-40B4-BE49-F238E27FC236}">
                <a16:creationId xmlns:a16="http://schemas.microsoft.com/office/drawing/2014/main" id="{08F6AB94-E7D6-4949-876D-E8B0FFA5B6DC}"/>
              </a:ext>
            </a:extLst>
          </p:cNvPr>
          <p:cNvPicPr>
            <a:picLocks noChangeAspect="1"/>
          </p:cNvPicPr>
          <p:nvPr/>
        </p:nvPicPr>
        <p:blipFill>
          <a:blip r:embed="rId2"/>
          <a:stretch>
            <a:fillRect/>
          </a:stretch>
        </p:blipFill>
        <p:spPr>
          <a:xfrm>
            <a:off x="9078012" y="5449702"/>
            <a:ext cx="3113988" cy="1408298"/>
          </a:xfrm>
          <a:prstGeom prst="rect">
            <a:avLst/>
          </a:prstGeom>
        </p:spPr>
      </p:pic>
    </p:spTree>
    <p:extLst>
      <p:ext uri="{BB962C8B-B14F-4D97-AF65-F5344CB8AC3E}">
        <p14:creationId xmlns:p14="http://schemas.microsoft.com/office/powerpoint/2010/main" val="3561292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17D6D-DECF-4926-94F7-3B0845C7C1F7}"/>
              </a:ext>
            </a:extLst>
          </p:cNvPr>
          <p:cNvSpPr>
            <a:spLocks noGrp="1"/>
          </p:cNvSpPr>
          <p:nvPr>
            <p:ph type="title"/>
          </p:nvPr>
        </p:nvSpPr>
        <p:spPr/>
        <p:txBody>
          <a:bodyPr/>
          <a:lstStyle/>
          <a:p>
            <a:r>
              <a:rPr lang="es-ES" dirty="0" err="1"/>
              <a:t>Guias</a:t>
            </a:r>
            <a:r>
              <a:rPr lang="es-ES" dirty="0"/>
              <a:t> principales de LCAP y SUSD </a:t>
            </a:r>
          </a:p>
        </p:txBody>
      </p:sp>
      <p:sp>
        <p:nvSpPr>
          <p:cNvPr id="6" name="Rectangle 5">
            <a:extLst>
              <a:ext uri="{FF2B5EF4-FFF2-40B4-BE49-F238E27FC236}">
                <a16:creationId xmlns:a16="http://schemas.microsoft.com/office/drawing/2014/main" id="{C3BFC8F2-F5CC-47EA-AFE1-FC956822BACB}"/>
              </a:ext>
            </a:extLst>
          </p:cNvPr>
          <p:cNvSpPr/>
          <p:nvPr/>
        </p:nvSpPr>
        <p:spPr>
          <a:xfrm>
            <a:off x="3155576" y="1806298"/>
            <a:ext cx="5880847" cy="3631763"/>
          </a:xfrm>
          <a:prstGeom prst="rect">
            <a:avLst/>
          </a:prstGeom>
        </p:spPr>
        <p:txBody>
          <a:bodyPr wrap="square">
            <a:spAutoFit/>
          </a:bodyPr>
          <a:lstStyle/>
          <a:p>
            <a:pPr algn="ctr"/>
            <a:r>
              <a:rPr lang="en-US" sz="4600" dirty="0">
                <a:solidFill>
                  <a:srgbClr val="F9AB3F"/>
                </a:solidFill>
              </a:rPr>
              <a:t>MEJORAMIENTO </a:t>
            </a:r>
          </a:p>
          <a:p>
            <a:pPr algn="ctr"/>
            <a:endParaRPr lang="en-US" sz="4600" dirty="0">
              <a:solidFill>
                <a:srgbClr val="F9AB3F"/>
              </a:solidFill>
            </a:endParaRPr>
          </a:p>
          <a:p>
            <a:pPr algn="ctr"/>
            <a:r>
              <a:rPr lang="en-US" sz="4600" dirty="0">
                <a:solidFill>
                  <a:srgbClr val="F9AB3F"/>
                </a:solidFill>
              </a:rPr>
              <a:t>ESTUDIANTES </a:t>
            </a:r>
          </a:p>
          <a:p>
            <a:pPr algn="ctr"/>
            <a:endParaRPr lang="en-US" sz="4600" dirty="0">
              <a:solidFill>
                <a:srgbClr val="F9AB3F"/>
              </a:solidFill>
            </a:endParaRPr>
          </a:p>
          <a:p>
            <a:pPr algn="ctr"/>
            <a:r>
              <a:rPr lang="es-MX" sz="4600" dirty="0">
                <a:solidFill>
                  <a:srgbClr val="F9AB3F"/>
                </a:solidFill>
              </a:rPr>
              <a:t>R</a:t>
            </a:r>
            <a:r>
              <a:rPr lang="en-US" sz="4600" dirty="0">
                <a:solidFill>
                  <a:srgbClr val="F9AB3F"/>
                </a:solidFill>
              </a:rPr>
              <a:t>ESULTADOS</a:t>
            </a:r>
          </a:p>
        </p:txBody>
      </p:sp>
      <p:pic>
        <p:nvPicPr>
          <p:cNvPr id="3" name="Picture 2">
            <a:extLst>
              <a:ext uri="{FF2B5EF4-FFF2-40B4-BE49-F238E27FC236}">
                <a16:creationId xmlns:a16="http://schemas.microsoft.com/office/drawing/2014/main" id="{77DEE28C-419B-4321-AD68-896C8DE369CD}"/>
              </a:ext>
            </a:extLst>
          </p:cNvPr>
          <p:cNvPicPr>
            <a:picLocks noChangeAspect="1"/>
          </p:cNvPicPr>
          <p:nvPr/>
        </p:nvPicPr>
        <p:blipFill>
          <a:blip r:embed="rId2"/>
          <a:stretch>
            <a:fillRect/>
          </a:stretch>
        </p:blipFill>
        <p:spPr>
          <a:xfrm>
            <a:off x="8973033" y="5449702"/>
            <a:ext cx="3218967" cy="1408298"/>
          </a:xfrm>
          <a:prstGeom prst="rect">
            <a:avLst/>
          </a:prstGeom>
        </p:spPr>
      </p:pic>
    </p:spTree>
    <p:extLst>
      <p:ext uri="{BB962C8B-B14F-4D97-AF65-F5344CB8AC3E}">
        <p14:creationId xmlns:p14="http://schemas.microsoft.com/office/powerpoint/2010/main" val="3033418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6758-EAC7-1E36-CBCD-59BBCC1856C7}"/>
              </a:ext>
            </a:extLst>
          </p:cNvPr>
          <p:cNvSpPr>
            <a:spLocks noGrp="1"/>
          </p:cNvSpPr>
          <p:nvPr>
            <p:ph type="title"/>
          </p:nvPr>
        </p:nvSpPr>
        <p:spPr/>
        <p:txBody>
          <a:bodyPr/>
          <a:lstStyle/>
          <a:p>
            <a:r>
              <a:rPr lang="es-ES" dirty="0" err="1"/>
              <a:t>Guias</a:t>
            </a:r>
            <a:r>
              <a:rPr lang="es-ES" dirty="0"/>
              <a:t> principales de LCAP y SUSD </a:t>
            </a:r>
          </a:p>
        </p:txBody>
      </p:sp>
      <p:pic>
        <p:nvPicPr>
          <p:cNvPr id="6" name="Content Placeholder 5">
            <a:extLst>
              <a:ext uri="{FF2B5EF4-FFF2-40B4-BE49-F238E27FC236}">
                <a16:creationId xmlns:a16="http://schemas.microsoft.com/office/drawing/2014/main" id="{2260921A-4444-474A-8BCD-67E51EC78771}"/>
              </a:ext>
            </a:extLst>
          </p:cNvPr>
          <p:cNvPicPr>
            <a:picLocks noGrp="1" noChangeAspect="1"/>
          </p:cNvPicPr>
          <p:nvPr>
            <p:ph idx="1"/>
          </p:nvPr>
        </p:nvPicPr>
        <p:blipFill>
          <a:blip r:embed="rId2"/>
          <a:stretch>
            <a:fillRect/>
          </a:stretch>
        </p:blipFill>
        <p:spPr>
          <a:xfrm>
            <a:off x="445333" y="976500"/>
            <a:ext cx="8679524" cy="5135956"/>
          </a:xfrm>
          <a:prstGeom prst="rect">
            <a:avLst/>
          </a:prstGeom>
        </p:spPr>
      </p:pic>
      <p:sp>
        <p:nvSpPr>
          <p:cNvPr id="7" name="TextBox 6">
            <a:extLst>
              <a:ext uri="{FF2B5EF4-FFF2-40B4-BE49-F238E27FC236}">
                <a16:creationId xmlns:a16="http://schemas.microsoft.com/office/drawing/2014/main" id="{FAC0F606-2788-499D-9FEB-E061542BA9FC}"/>
              </a:ext>
            </a:extLst>
          </p:cNvPr>
          <p:cNvSpPr txBox="1"/>
          <p:nvPr/>
        </p:nvSpPr>
        <p:spPr>
          <a:xfrm>
            <a:off x="9144904" y="1031674"/>
            <a:ext cx="2778168" cy="4555093"/>
          </a:xfrm>
          <a:prstGeom prst="rect">
            <a:avLst/>
          </a:prstGeom>
          <a:noFill/>
        </p:spPr>
        <p:txBody>
          <a:bodyPr wrap="square" rtlCol="0">
            <a:spAutoFit/>
          </a:bodyPr>
          <a:lstStyle/>
          <a:p>
            <a:r>
              <a:rPr lang="en-US" dirty="0">
                <a:solidFill>
                  <a:srgbClr val="B0C97C"/>
                </a:solidFill>
              </a:rPr>
              <a:t>Transparencia en SUSD</a:t>
            </a:r>
          </a:p>
          <a:p>
            <a:r>
              <a:rPr lang="es-ES" dirty="0"/>
              <a:t>Comunicación e información inclusivas para respaldar las decisiones.</a:t>
            </a:r>
          </a:p>
          <a:p>
            <a:endParaRPr lang="en-US" sz="1000" dirty="0"/>
          </a:p>
          <a:p>
            <a:r>
              <a:rPr lang="en-US" dirty="0" err="1">
                <a:solidFill>
                  <a:srgbClr val="71BED2"/>
                </a:solidFill>
              </a:rPr>
              <a:t>Equidad</a:t>
            </a:r>
            <a:r>
              <a:rPr lang="en-US" dirty="0">
                <a:solidFill>
                  <a:srgbClr val="71BED2"/>
                </a:solidFill>
              </a:rPr>
              <a:t> en SUSD</a:t>
            </a:r>
          </a:p>
          <a:p>
            <a:r>
              <a:rPr lang="es-ES" dirty="0"/>
              <a:t>Apoyo a los estudiantes no sobre lo que es justo o igual, sino equitativo.</a:t>
            </a:r>
          </a:p>
          <a:p>
            <a:endParaRPr lang="en-US" sz="1000" dirty="0"/>
          </a:p>
          <a:p>
            <a:r>
              <a:rPr lang="en-US" dirty="0">
                <a:solidFill>
                  <a:srgbClr val="749CCB"/>
                </a:solidFill>
              </a:rPr>
              <a:t>Nivel </a:t>
            </a:r>
            <a:r>
              <a:rPr lang="en-US" dirty="0" err="1">
                <a:solidFill>
                  <a:srgbClr val="749CCB"/>
                </a:solidFill>
              </a:rPr>
              <a:t>más</a:t>
            </a:r>
            <a:r>
              <a:rPr lang="en-US" dirty="0">
                <a:solidFill>
                  <a:srgbClr val="749CCB"/>
                </a:solidFill>
              </a:rPr>
              <a:t> bajo </a:t>
            </a:r>
            <a:r>
              <a:rPr lang="en-US" dirty="0" err="1">
                <a:solidFill>
                  <a:srgbClr val="749CCB"/>
                </a:solidFill>
              </a:rPr>
              <a:t>factible</a:t>
            </a:r>
            <a:r>
              <a:rPr lang="en-US" dirty="0">
                <a:solidFill>
                  <a:srgbClr val="749CCB"/>
                </a:solidFill>
              </a:rPr>
              <a:t> en SUSD</a:t>
            </a:r>
          </a:p>
          <a:p>
            <a:r>
              <a:rPr lang="es-ES" dirty="0"/>
              <a:t>El nivel más bajo de toma de decisiones, que se basa en datos y necesidades identificadas con aportes de los socios educativos.</a:t>
            </a:r>
            <a:endParaRPr lang="en-US" dirty="0"/>
          </a:p>
        </p:txBody>
      </p:sp>
      <p:pic>
        <p:nvPicPr>
          <p:cNvPr id="3" name="Picture 2">
            <a:extLst>
              <a:ext uri="{FF2B5EF4-FFF2-40B4-BE49-F238E27FC236}">
                <a16:creationId xmlns:a16="http://schemas.microsoft.com/office/drawing/2014/main" id="{DD2A3B05-3AAA-4CD0-A41F-539E2DF6A96B}"/>
              </a:ext>
            </a:extLst>
          </p:cNvPr>
          <p:cNvPicPr>
            <a:picLocks noChangeAspect="1"/>
          </p:cNvPicPr>
          <p:nvPr/>
        </p:nvPicPr>
        <p:blipFill>
          <a:blip r:embed="rId3"/>
          <a:stretch>
            <a:fillRect/>
          </a:stretch>
        </p:blipFill>
        <p:spPr>
          <a:xfrm>
            <a:off x="9378653" y="5537311"/>
            <a:ext cx="2813347" cy="1301625"/>
          </a:xfrm>
          <a:prstGeom prst="rect">
            <a:avLst/>
          </a:prstGeom>
        </p:spPr>
      </p:pic>
      <p:sp>
        <p:nvSpPr>
          <p:cNvPr id="4" name="TextBox 3">
            <a:extLst>
              <a:ext uri="{FF2B5EF4-FFF2-40B4-BE49-F238E27FC236}">
                <a16:creationId xmlns:a16="http://schemas.microsoft.com/office/drawing/2014/main" id="{08273BE6-EAFF-45A7-BE70-CF7EDF9BCD56}"/>
              </a:ext>
            </a:extLst>
          </p:cNvPr>
          <p:cNvSpPr txBox="1"/>
          <p:nvPr/>
        </p:nvSpPr>
        <p:spPr>
          <a:xfrm>
            <a:off x="1253764" y="1184298"/>
            <a:ext cx="2733774" cy="400110"/>
          </a:xfrm>
          <a:prstGeom prst="rect">
            <a:avLst/>
          </a:prstGeom>
          <a:solidFill>
            <a:srgbClr val="CCFFCC"/>
          </a:solidFill>
        </p:spPr>
        <p:txBody>
          <a:bodyPr wrap="square" rtlCol="0">
            <a:spAutoFit/>
          </a:bodyPr>
          <a:lstStyle/>
          <a:p>
            <a:pPr algn="ctr"/>
            <a:r>
              <a:rPr lang="en-US" sz="2000" b="1" dirty="0" err="1"/>
              <a:t>Guias</a:t>
            </a:r>
            <a:r>
              <a:rPr lang="en-US" sz="2000" b="1" dirty="0"/>
              <a:t> </a:t>
            </a:r>
            <a:r>
              <a:rPr lang="en-US" sz="2000" b="1" dirty="0" err="1"/>
              <a:t>principales</a:t>
            </a:r>
            <a:endParaRPr lang="en-US" sz="2000" b="1" dirty="0"/>
          </a:p>
        </p:txBody>
      </p:sp>
      <p:sp>
        <p:nvSpPr>
          <p:cNvPr id="5" name="Rectangle 4">
            <a:extLst>
              <a:ext uri="{FF2B5EF4-FFF2-40B4-BE49-F238E27FC236}">
                <a16:creationId xmlns:a16="http://schemas.microsoft.com/office/drawing/2014/main" id="{48FC4FBB-1DB4-4D02-BA23-4766238B8BB1}"/>
              </a:ext>
            </a:extLst>
          </p:cNvPr>
          <p:cNvSpPr/>
          <p:nvPr/>
        </p:nvSpPr>
        <p:spPr>
          <a:xfrm>
            <a:off x="3497345" y="1792206"/>
            <a:ext cx="5373715" cy="369332"/>
          </a:xfrm>
          <a:prstGeom prst="rect">
            <a:avLst/>
          </a:prstGeom>
          <a:solidFill>
            <a:schemeClr val="bg1"/>
          </a:solidFill>
        </p:spPr>
        <p:txBody>
          <a:bodyPr wrap="none">
            <a:spAutoFit/>
          </a:bodyPr>
          <a:lstStyle/>
          <a:p>
            <a:r>
              <a:rPr lang="es-ES" dirty="0">
                <a:solidFill>
                  <a:schemeClr val="accent2">
                    <a:lumMod val="75000"/>
                  </a:schemeClr>
                </a:solidFill>
              </a:rPr>
              <a:t> LCAP está construido sobre tres principios rectores:</a:t>
            </a:r>
            <a:endParaRPr lang="en-US" dirty="0">
              <a:solidFill>
                <a:schemeClr val="accent2">
                  <a:lumMod val="75000"/>
                </a:schemeClr>
              </a:solidFill>
            </a:endParaRPr>
          </a:p>
        </p:txBody>
      </p:sp>
      <p:sp>
        <p:nvSpPr>
          <p:cNvPr id="8" name="TextBox 7">
            <a:extLst>
              <a:ext uri="{FF2B5EF4-FFF2-40B4-BE49-F238E27FC236}">
                <a16:creationId xmlns:a16="http://schemas.microsoft.com/office/drawing/2014/main" id="{9F8F5C05-0E40-4A8A-9929-A17978361FB9}"/>
              </a:ext>
            </a:extLst>
          </p:cNvPr>
          <p:cNvSpPr txBox="1"/>
          <p:nvPr/>
        </p:nvSpPr>
        <p:spPr>
          <a:xfrm>
            <a:off x="5090474" y="3544478"/>
            <a:ext cx="184731" cy="369332"/>
          </a:xfrm>
          <a:prstGeom prst="rect">
            <a:avLst/>
          </a:prstGeom>
          <a:noFill/>
        </p:spPr>
        <p:txBody>
          <a:bodyPr wrap="none" rtlCol="0">
            <a:spAutoFit/>
          </a:bodyPr>
          <a:lstStyle/>
          <a:p>
            <a:endParaRPr lang="en-US" dirty="0"/>
          </a:p>
        </p:txBody>
      </p:sp>
      <p:sp>
        <p:nvSpPr>
          <p:cNvPr id="9" name="Rectangle 8">
            <a:extLst>
              <a:ext uri="{FF2B5EF4-FFF2-40B4-BE49-F238E27FC236}">
                <a16:creationId xmlns:a16="http://schemas.microsoft.com/office/drawing/2014/main" id="{0FD93BEB-D5C9-4D6C-B5D4-412A507F27B9}"/>
              </a:ext>
            </a:extLst>
          </p:cNvPr>
          <p:cNvSpPr/>
          <p:nvPr/>
        </p:nvSpPr>
        <p:spPr>
          <a:xfrm>
            <a:off x="4432706" y="2213324"/>
            <a:ext cx="4560465" cy="3323987"/>
          </a:xfrm>
          <a:prstGeom prst="rect">
            <a:avLst/>
          </a:prstGeom>
          <a:solidFill>
            <a:schemeClr val="bg1"/>
          </a:solidFill>
        </p:spPr>
        <p:txBody>
          <a:bodyPr wrap="square">
            <a:spAutoFit/>
          </a:bodyPr>
          <a:lstStyle/>
          <a:p>
            <a:r>
              <a:rPr lang="es-ES" sz="1400" b="1" dirty="0">
                <a:solidFill>
                  <a:srgbClr val="92D050"/>
                </a:solidFill>
              </a:rPr>
              <a:t>Transparencia</a:t>
            </a:r>
          </a:p>
          <a:p>
            <a:r>
              <a:rPr lang="es-ES" sz="1400" b="1" dirty="0"/>
              <a:t>Accesibilidad a los socios educativos, incluida la información necesaria para demostrar que LEA está aumentando y mejorando los servicios para los estudiantes más necesitados</a:t>
            </a:r>
          </a:p>
          <a:p>
            <a:endParaRPr lang="es-ES" sz="1400" dirty="0"/>
          </a:p>
          <a:p>
            <a:r>
              <a:rPr lang="es-ES" sz="1400" b="1" dirty="0">
                <a:solidFill>
                  <a:schemeClr val="accent3">
                    <a:lumMod val="75000"/>
                  </a:schemeClr>
                </a:solidFill>
              </a:rPr>
              <a:t>Equidad</a:t>
            </a:r>
          </a:p>
          <a:p>
            <a:r>
              <a:rPr lang="es-ES" sz="1400" b="1" dirty="0"/>
              <a:t>Una evaluación de las necesidades locales y que contiene objetivos y acciones centradas en mejores resultados para los estudiantes y el cierre de la brecha de rendimiento.</a:t>
            </a:r>
          </a:p>
          <a:p>
            <a:endParaRPr lang="es-ES" sz="1400" dirty="0"/>
          </a:p>
          <a:p>
            <a:r>
              <a:rPr lang="es-ES" sz="1400" b="1" dirty="0">
                <a:solidFill>
                  <a:srgbClr val="4F81BD"/>
                </a:solidFill>
              </a:rPr>
              <a:t>Nivel más bajo factible</a:t>
            </a:r>
          </a:p>
          <a:p>
            <a:r>
              <a:rPr lang="es-ES" sz="1400" b="1" dirty="0"/>
              <a:t>La toma de decisiones se logra de manera más efectiva a nivel local.</a:t>
            </a:r>
            <a:endParaRPr lang="en-US" sz="1400" b="1" dirty="0"/>
          </a:p>
        </p:txBody>
      </p:sp>
    </p:spTree>
    <p:extLst>
      <p:ext uri="{BB962C8B-B14F-4D97-AF65-F5344CB8AC3E}">
        <p14:creationId xmlns:p14="http://schemas.microsoft.com/office/powerpoint/2010/main" val="425037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6758-EAC7-1E36-CBCD-59BBCC1856C7}"/>
              </a:ext>
            </a:extLst>
          </p:cNvPr>
          <p:cNvSpPr>
            <a:spLocks noGrp="1"/>
          </p:cNvSpPr>
          <p:nvPr>
            <p:ph type="title"/>
          </p:nvPr>
        </p:nvSpPr>
        <p:spPr>
          <a:xfrm>
            <a:off x="120298" y="217447"/>
            <a:ext cx="12071701" cy="518203"/>
          </a:xfrm>
        </p:spPr>
        <p:txBody>
          <a:bodyPr/>
          <a:lstStyle/>
          <a:p>
            <a:r>
              <a:rPr lang="en-US" sz="3200" b="1" dirty="0" err="1"/>
              <a:t>alegría</a:t>
            </a:r>
            <a:r>
              <a:rPr lang="en-US" sz="3200" b="1" dirty="0"/>
              <a:t>, </a:t>
            </a:r>
            <a:r>
              <a:rPr lang="en-US" sz="3200" b="1" dirty="0" err="1"/>
              <a:t>confianza</a:t>
            </a:r>
            <a:r>
              <a:rPr lang="en-US" sz="3200" b="1" dirty="0"/>
              <a:t> y </a:t>
            </a:r>
            <a:r>
              <a:rPr lang="en-US" sz="3200" b="1" dirty="0" err="1"/>
              <a:t>credibilidad</a:t>
            </a:r>
            <a:r>
              <a:rPr lang="en-US" sz="3200" b="1" dirty="0"/>
              <a:t>: </a:t>
            </a:r>
            <a:r>
              <a:rPr lang="en-US" sz="3200" b="1" dirty="0" err="1"/>
              <a:t>pilares</a:t>
            </a:r>
            <a:r>
              <a:rPr lang="en-US" sz="3200" b="1" dirty="0"/>
              <a:t> de </a:t>
            </a:r>
            <a:r>
              <a:rPr lang="en-US" sz="3200" b="1" dirty="0" err="1"/>
              <a:t>éxito</a:t>
            </a:r>
            <a:r>
              <a:rPr lang="en-US" sz="3200" b="1" dirty="0"/>
              <a:t> para SUSD</a:t>
            </a:r>
          </a:p>
        </p:txBody>
      </p:sp>
      <p:pic>
        <p:nvPicPr>
          <p:cNvPr id="4" name="Online Media 3">
            <a:hlinkClick r:id="" action="ppaction://media"/>
            <a:extLst>
              <a:ext uri="{FF2B5EF4-FFF2-40B4-BE49-F238E27FC236}">
                <a16:creationId xmlns:a16="http://schemas.microsoft.com/office/drawing/2014/main" id="{A4F63817-01E1-4861-B96E-252F0DFD4F58}"/>
              </a:ext>
            </a:extLst>
          </p:cNvPr>
          <p:cNvPicPr>
            <a:picLocks noGrp="1" noRot="1" noChangeAspect="1"/>
          </p:cNvPicPr>
          <p:nvPr>
            <p:ph idx="1"/>
            <a:videoFile r:link="rId1"/>
          </p:nvPr>
        </p:nvPicPr>
        <p:blipFill>
          <a:blip r:embed="rId3"/>
          <a:stretch>
            <a:fillRect/>
          </a:stretch>
        </p:blipFill>
        <p:spPr>
          <a:xfrm>
            <a:off x="252274" y="1167560"/>
            <a:ext cx="8712411" cy="4900731"/>
          </a:xfrm>
          <a:prstGeom prst="rect">
            <a:avLst/>
          </a:prstGeom>
        </p:spPr>
      </p:pic>
      <p:sp>
        <p:nvSpPr>
          <p:cNvPr id="5" name="Rectangle 4">
            <a:extLst>
              <a:ext uri="{FF2B5EF4-FFF2-40B4-BE49-F238E27FC236}">
                <a16:creationId xmlns:a16="http://schemas.microsoft.com/office/drawing/2014/main" id="{E712BC5E-E193-4D7E-AAD0-81D25E409DF2}"/>
              </a:ext>
            </a:extLst>
          </p:cNvPr>
          <p:cNvSpPr/>
          <p:nvPr/>
        </p:nvSpPr>
        <p:spPr>
          <a:xfrm>
            <a:off x="1815278" y="6130038"/>
            <a:ext cx="5586401" cy="369332"/>
          </a:xfrm>
          <a:prstGeom prst="rect">
            <a:avLst/>
          </a:prstGeom>
        </p:spPr>
        <p:txBody>
          <a:bodyPr wrap="none">
            <a:spAutoFit/>
          </a:bodyPr>
          <a:lstStyle/>
          <a:p>
            <a:r>
              <a:rPr lang="en-US" dirty="0">
                <a:hlinkClick r:id="rId4"/>
              </a:rPr>
              <a:t>https://youtu.be/XKgMskwgHog?si=oyddC_MLMpyR2w29</a:t>
            </a:r>
            <a:endParaRPr lang="en-US" dirty="0"/>
          </a:p>
        </p:txBody>
      </p:sp>
      <p:sp>
        <p:nvSpPr>
          <p:cNvPr id="7" name="TextBox 6">
            <a:extLst>
              <a:ext uri="{FF2B5EF4-FFF2-40B4-BE49-F238E27FC236}">
                <a16:creationId xmlns:a16="http://schemas.microsoft.com/office/drawing/2014/main" id="{F8F92478-4928-486E-B4E1-2142F6F57AC0}"/>
              </a:ext>
            </a:extLst>
          </p:cNvPr>
          <p:cNvSpPr txBox="1"/>
          <p:nvPr/>
        </p:nvSpPr>
        <p:spPr>
          <a:xfrm>
            <a:off x="8964685" y="1805682"/>
            <a:ext cx="3015731" cy="2862322"/>
          </a:xfrm>
          <a:prstGeom prst="rect">
            <a:avLst/>
          </a:prstGeom>
          <a:noFill/>
        </p:spPr>
        <p:txBody>
          <a:bodyPr wrap="square" rtlCol="0">
            <a:spAutoFit/>
          </a:bodyPr>
          <a:lstStyle/>
          <a:p>
            <a:pPr algn="ctr"/>
            <a:r>
              <a:rPr lang="es-ES" sz="3600" dirty="0">
                <a:solidFill>
                  <a:srgbClr val="17285D"/>
                </a:solidFill>
                <a:latin typeface="Bahnschrift SemiLight Condensed" panose="020B0502040204020203" pitchFamily="34" charset="0"/>
              </a:rPr>
              <a:t>1 Interacción</a:t>
            </a:r>
          </a:p>
          <a:p>
            <a:pPr algn="ctr"/>
            <a:endParaRPr lang="es-ES" sz="3600" dirty="0">
              <a:solidFill>
                <a:srgbClr val="17285D"/>
              </a:solidFill>
              <a:latin typeface="Bahnschrift SemiLight Condensed" panose="020B0502040204020203" pitchFamily="34" charset="0"/>
            </a:endParaRPr>
          </a:p>
          <a:p>
            <a:pPr algn="ctr"/>
            <a:r>
              <a:rPr lang="es-ES" sz="3600" dirty="0">
                <a:solidFill>
                  <a:srgbClr val="17285D"/>
                </a:solidFill>
                <a:latin typeface="Bahnschrift SemiLight Condensed" panose="020B0502040204020203" pitchFamily="34" charset="0"/>
              </a:rPr>
              <a:t>1 Decisión</a:t>
            </a:r>
          </a:p>
          <a:p>
            <a:pPr algn="ctr"/>
            <a:endParaRPr lang="es-ES" sz="3600" dirty="0">
              <a:solidFill>
                <a:srgbClr val="17285D"/>
              </a:solidFill>
              <a:latin typeface="Bahnschrift SemiLight Condensed" panose="020B0502040204020203" pitchFamily="34" charset="0"/>
            </a:endParaRPr>
          </a:p>
          <a:p>
            <a:pPr algn="ctr"/>
            <a:r>
              <a:rPr lang="es-ES" sz="3600" dirty="0">
                <a:solidFill>
                  <a:srgbClr val="17285D"/>
                </a:solidFill>
                <a:latin typeface="Bahnschrift SemiLight Condensed" panose="020B0502040204020203" pitchFamily="34" charset="0"/>
              </a:rPr>
              <a:t>1 Un día a la vez</a:t>
            </a:r>
            <a:endParaRPr lang="en-US" sz="3600" dirty="0">
              <a:solidFill>
                <a:srgbClr val="13204B"/>
              </a:solidFill>
              <a:latin typeface="Bahnschrift SemiLight Condensed" panose="020B0502040204020203" pitchFamily="34" charset="0"/>
            </a:endParaRPr>
          </a:p>
        </p:txBody>
      </p:sp>
      <p:pic>
        <p:nvPicPr>
          <p:cNvPr id="3" name="Picture 2">
            <a:extLst>
              <a:ext uri="{FF2B5EF4-FFF2-40B4-BE49-F238E27FC236}">
                <a16:creationId xmlns:a16="http://schemas.microsoft.com/office/drawing/2014/main" id="{D0E4C46E-6756-4384-B035-9B9D7C1E0D03}"/>
              </a:ext>
            </a:extLst>
          </p:cNvPr>
          <p:cNvPicPr>
            <a:picLocks noChangeAspect="1"/>
          </p:cNvPicPr>
          <p:nvPr/>
        </p:nvPicPr>
        <p:blipFill>
          <a:blip r:embed="rId5"/>
          <a:stretch>
            <a:fillRect/>
          </a:stretch>
        </p:blipFill>
        <p:spPr>
          <a:xfrm>
            <a:off x="9066303" y="5316773"/>
            <a:ext cx="3015731" cy="1319382"/>
          </a:xfrm>
          <a:prstGeom prst="rect">
            <a:avLst/>
          </a:prstGeom>
        </p:spPr>
      </p:pic>
    </p:spTree>
    <p:extLst>
      <p:ext uri="{BB962C8B-B14F-4D97-AF65-F5344CB8AC3E}">
        <p14:creationId xmlns:p14="http://schemas.microsoft.com/office/powerpoint/2010/main" val="349388983"/>
      </p:ext>
    </p:extLst>
  </p:cSld>
  <p:clrMapOvr>
    <a:masterClrMapping/>
  </p:clrMapOvr>
</p:sld>
</file>

<file path=ppt/theme/theme1.xml><?xml version="1.0" encoding="utf-8"?>
<a:theme xmlns:a="http://schemas.openxmlformats.org/drawingml/2006/main" name="Office Theme">
  <a:themeElements>
    <a:clrScheme name="SUSD Colors">
      <a:dk1>
        <a:sysClr val="windowText" lastClr="000000"/>
      </a:dk1>
      <a:lt1>
        <a:sysClr val="window" lastClr="FFFFFF"/>
      </a:lt1>
      <a:dk2>
        <a:srgbClr val="44546A"/>
      </a:dk2>
      <a:lt2>
        <a:srgbClr val="E7E6E6"/>
      </a:lt2>
      <a:accent1>
        <a:srgbClr val="13204B"/>
      </a:accent1>
      <a:accent2>
        <a:srgbClr val="F2A63B"/>
      </a:accent2>
      <a:accent3>
        <a:srgbClr val="36AFCE"/>
      </a:accent3>
      <a:accent4>
        <a:srgbClr val="1D6FA9"/>
      </a:accent4>
      <a:accent5>
        <a:srgbClr val="B74919"/>
      </a:accent5>
      <a:accent6>
        <a:srgbClr val="F2A63B"/>
      </a:accent6>
      <a:hlink>
        <a:srgbClr val="6DAA2D"/>
      </a:hlink>
      <a:folHlink>
        <a:srgbClr val="5975D4"/>
      </a:folHlink>
    </a:clrScheme>
    <a:fontScheme name="ASR Windows Font">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267024337D4748BBB418824DAF373A" ma:contentTypeVersion="17" ma:contentTypeDescription="Create a new document." ma:contentTypeScope="" ma:versionID="56356d95f4adccecd1887539c0fea463">
  <xsd:schema xmlns:xsd="http://www.w3.org/2001/XMLSchema" xmlns:xs="http://www.w3.org/2001/XMLSchema" xmlns:p="http://schemas.microsoft.com/office/2006/metadata/properties" xmlns:ns3="64105b32-b6b5-4d11-80b7-c3c443fe403e" xmlns:ns4="71950d95-cf39-4492-b5d7-7a2ed8c0f75e" targetNamespace="http://schemas.microsoft.com/office/2006/metadata/properties" ma:root="true" ma:fieldsID="a201eb7011055bed22ccc3cbfc683086" ns3:_="" ns4:_="">
    <xsd:import namespace="64105b32-b6b5-4d11-80b7-c3c443fe403e"/>
    <xsd:import namespace="71950d95-cf39-4492-b5d7-7a2ed8c0f75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Location"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105b32-b6b5-4d11-80b7-c3c443fe40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950d95-cf39-4492-b5d7-7a2ed8c0f75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64105b32-b6b5-4d11-80b7-c3c443fe403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D7C60B-B31E-42EA-A642-B6FC1B7771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105b32-b6b5-4d11-80b7-c3c443fe403e"/>
    <ds:schemaRef ds:uri="71950d95-cf39-4492-b5d7-7a2ed8c0f7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9ABCE3-2339-4F07-A960-C774150F68EA}">
  <ds:schemaRefs>
    <ds:schemaRef ds:uri="http://schemas.microsoft.com/office/2006/documentManagement/types"/>
    <ds:schemaRef ds:uri="http://schemas.microsoft.com/office/infopath/2007/PartnerControls"/>
    <ds:schemaRef ds:uri="http://purl.org/dc/terms/"/>
    <ds:schemaRef ds:uri="64105b32-b6b5-4d11-80b7-c3c443fe403e"/>
    <ds:schemaRef ds:uri="http://schemas.microsoft.com/office/2006/metadata/properties"/>
    <ds:schemaRef ds:uri="http://www.w3.org/XML/1998/namespace"/>
    <ds:schemaRef ds:uri="http://schemas.openxmlformats.org/package/2006/metadata/core-properties"/>
    <ds:schemaRef ds:uri="71950d95-cf39-4492-b5d7-7a2ed8c0f75e"/>
    <ds:schemaRef ds:uri="http://purl.org/dc/dcmitype/"/>
    <ds:schemaRef ds:uri="http://purl.org/dc/elements/1.1/"/>
  </ds:schemaRefs>
</ds:datastoreItem>
</file>

<file path=customXml/itemProps3.xml><?xml version="1.0" encoding="utf-8"?>
<ds:datastoreItem xmlns:ds="http://schemas.openxmlformats.org/officeDocument/2006/customXml" ds:itemID="{831458DC-4568-4FFB-9665-028E673AF3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4301</TotalTime>
  <Words>2682</Words>
  <Application>Microsoft Office PowerPoint</Application>
  <PresentationFormat>Widescreen</PresentationFormat>
  <Paragraphs>382</Paragraphs>
  <Slides>32</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Bahnschrift SemiLight Condensed</vt:lpstr>
      <vt:lpstr>Calibri</vt:lpstr>
      <vt:lpstr>Calibri Light</vt:lpstr>
      <vt:lpstr>Gill Sans MT</vt:lpstr>
      <vt:lpstr>Wingdings</vt:lpstr>
      <vt:lpstr>Office Theme</vt:lpstr>
      <vt:lpstr>ESTA SESIÓN SERÁ GRABADA</vt:lpstr>
      <vt:lpstr>Prioridades actuales del distrito del año escolar 2023-2024 (sy)</vt:lpstr>
      <vt:lpstr>ESTA SESIÓN SERÁ GRABADA</vt:lpstr>
      <vt:lpstr>BIENVENIDOS </vt:lpstr>
      <vt:lpstr>AGENDA</vt:lpstr>
      <vt:lpstr>Participación en LCAP en el año 2023-2024</vt:lpstr>
      <vt:lpstr>Guias principales de LCAP y SUSD </vt:lpstr>
      <vt:lpstr>Guias principales de LCAP y SUSD </vt:lpstr>
      <vt:lpstr>alegría, confianza y credibilidad: pilares de éxito para SUSD</vt:lpstr>
      <vt:lpstr>Tiempo para pensar – Pregunta 1</vt:lpstr>
      <vt:lpstr>Tiempo para pensar – Pregunta 2</vt:lpstr>
      <vt:lpstr>Repaso de la sesión de Participación Anterior</vt:lpstr>
      <vt:lpstr>Introducción: Fundamentos de LCAP</vt:lpstr>
      <vt:lpstr>Oportunidades para crear Confianza por medio de Participación Auténtica</vt:lpstr>
      <vt:lpstr>Creando la participación de las familias y de la  comunidad</vt:lpstr>
      <vt:lpstr>Co-crear la participación de las familias y la comunidad </vt:lpstr>
      <vt:lpstr>Póliza de participación a nivel escolar</vt:lpstr>
      <vt:lpstr>pacto entre escuela y padres</vt:lpstr>
      <vt:lpstr>recomendaciones de Prioridad para el año 2023–2034</vt:lpstr>
      <vt:lpstr>Prioridad #1: Garantía de CALIDAD</vt:lpstr>
      <vt:lpstr>Prioridad #2 – Altas expectativas </vt:lpstr>
      <vt:lpstr>PRIORIdad #3 – mejoramiento continuo</vt:lpstr>
      <vt:lpstr>PRioridad #4 – confianza de la comunidad</vt:lpstr>
      <vt:lpstr>Conexión de prioridades</vt:lpstr>
      <vt:lpstr>Actividad interactiva – muro de palabras </vt:lpstr>
      <vt:lpstr>Actividad interactiva – muro de palabras - En blanco</vt:lpstr>
      <vt:lpstr>Protocolo de aviso y asombro</vt:lpstr>
      <vt:lpstr>Protocolo de aviso y asombro – en blanco </vt:lpstr>
      <vt:lpstr>Próxima sesión de participación de lcap</vt:lpstr>
      <vt:lpstr>Participación en el año 2023-2024 de LCAP</vt:lpstr>
      <vt:lpstr>¡GRACIas!</vt:lpstr>
      <vt:lpstr>ACTIVIDAD DEL MURO DE PALABRAS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Norton</dc:creator>
  <cp:lastModifiedBy>Tiffany Ashworth</cp:lastModifiedBy>
  <cp:revision>160</cp:revision>
  <dcterms:created xsi:type="dcterms:W3CDTF">2021-05-05T15:08:26Z</dcterms:created>
  <dcterms:modified xsi:type="dcterms:W3CDTF">2023-12-08T04:56:22Z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0x0101006A267024337D4748BBB418824DAF373A</vt:lpwstr>
  </property>
</Properties>
</file>